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2" r:id="rId2"/>
    <p:sldId id="256" r:id="rId3"/>
    <p:sldId id="293" r:id="rId4"/>
    <p:sldId id="294" r:id="rId5"/>
    <p:sldId id="295" r:id="rId6"/>
    <p:sldId id="257"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11" r:id="rId21"/>
    <p:sldId id="309" r:id="rId22"/>
    <p:sldId id="310" r:id="rId23"/>
    <p:sldId id="312" r:id="rId24"/>
    <p:sldId id="313" r:id="rId25"/>
    <p:sldId id="314" r:id="rId26"/>
    <p:sldId id="315" r:id="rId27"/>
    <p:sldId id="319" r:id="rId28"/>
    <p:sldId id="317" r:id="rId29"/>
    <p:sldId id="318" r:id="rId30"/>
    <p:sldId id="320"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datta supnekar" initials="d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CA84"/>
    <a:srgbClr val="CFEA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0182" autoAdjust="0"/>
  </p:normalViewPr>
  <p:slideViewPr>
    <p:cSldViewPr snapToGrid="0">
      <p:cViewPr varScale="1">
        <p:scale>
          <a:sx n="80" d="100"/>
          <a:sy n="80" d="100"/>
        </p:scale>
        <p:origin x="74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57DF18F-9B2C-4A0B-9FE1-9F6C8EFA5B40}"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7DF18F-9B2C-4A0B-9FE1-9F6C8EFA5B40}"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7DF18F-9B2C-4A0B-9FE1-9F6C8EFA5B40}"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7DF18F-9B2C-4A0B-9FE1-9F6C8EFA5B40}"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7DF18F-9B2C-4A0B-9FE1-9F6C8EFA5B40}"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57DF18F-9B2C-4A0B-9FE1-9F6C8EFA5B40}"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57DF18F-9B2C-4A0B-9FE1-9F6C8EFA5B40}" type="datetimeFigureOut">
              <a:rPr lang="en-IN" smtClean="0"/>
              <a:t>25-02-2021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57DF18F-9B2C-4A0B-9FE1-9F6C8EFA5B40}" type="datetimeFigureOut">
              <a:rPr lang="en-IN" smtClean="0"/>
              <a:t>25-02-2021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DF18F-9B2C-4A0B-9FE1-9F6C8EFA5B40}" type="datetimeFigureOut">
              <a:rPr lang="en-IN" smtClean="0"/>
              <a:t>25-02-2021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7DF18F-9B2C-4A0B-9FE1-9F6C8EFA5B40}"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7DF18F-9B2C-4A0B-9FE1-9F6C8EFA5B40}"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E568E4-DEED-4C01-9DEB-1300B282DA4E}" type="slidenum">
              <a:rPr lang="en-IN" smtClean="0"/>
              <a:t>‹#›</a:t>
            </a:fld>
            <a:endParaRPr lang="en-IN"/>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6CA8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DF18F-9B2C-4A0B-9FE1-9F6C8EFA5B40}" type="datetimeFigureOut">
              <a:rPr lang="en-IN" smtClean="0"/>
              <a:t>25-02-2021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E568E4-DEED-4C01-9DEB-1300B282DA4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56758" y="313642"/>
            <a:ext cx="2171928" cy="2110243"/>
          </a:xfrm>
          <a:prstGeom prst="rect">
            <a:avLst/>
          </a:prstGeom>
        </p:spPr>
      </p:pic>
      <p:sp>
        <p:nvSpPr>
          <p:cNvPr id="4" name="TextBox 3"/>
          <p:cNvSpPr txBox="1"/>
          <p:nvPr/>
        </p:nvSpPr>
        <p:spPr>
          <a:xfrm>
            <a:off x="4441371" y="653143"/>
            <a:ext cx="5529943" cy="707886"/>
          </a:xfrm>
          <a:prstGeom prst="rect">
            <a:avLst/>
          </a:prstGeom>
          <a:noFill/>
        </p:spPr>
        <p:txBody>
          <a:bodyPr wrap="square" rtlCol="0">
            <a:spAutoFit/>
          </a:bodyPr>
          <a:lstStyle/>
          <a:p>
            <a:r>
              <a:rPr lang="en-US" sz="4000" b="1" dirty="0"/>
              <a:t>  CAPSTONE PROJECT </a:t>
            </a:r>
          </a:p>
        </p:txBody>
      </p:sp>
      <p:sp>
        <p:nvSpPr>
          <p:cNvPr id="5" name="TextBox 4"/>
          <p:cNvSpPr txBox="1"/>
          <p:nvPr/>
        </p:nvSpPr>
        <p:spPr>
          <a:xfrm>
            <a:off x="5035096" y="3352225"/>
            <a:ext cx="6633029" cy="3107690"/>
          </a:xfrm>
          <a:prstGeom prst="rect">
            <a:avLst/>
          </a:prstGeom>
          <a:noFill/>
        </p:spPr>
        <p:txBody>
          <a:bodyPr wrap="square" rtlCol="0">
            <a:spAutoFit/>
          </a:bodyPr>
          <a:lstStyle/>
          <a:p>
            <a:r>
              <a:rPr lang="en-US" sz="2800" b="1" dirty="0">
                <a:latin typeface="Bahnschrift Light Condensed" panose="020B0502040204020203" pitchFamily="34" charset="0"/>
              </a:rPr>
              <a:t>Submitted By:</a:t>
            </a:r>
          </a:p>
          <a:p>
            <a:r>
              <a:rPr lang="en-US" sz="2800" b="1" dirty="0" err="1">
                <a:latin typeface="Bahnschrift Light Condensed" panose="020B0502040204020203" pitchFamily="34" charset="0"/>
              </a:rPr>
              <a:t>Utkarsha</a:t>
            </a:r>
            <a:r>
              <a:rPr lang="en-US" sz="2800" b="1" dirty="0">
                <a:latin typeface="Bahnschrift Light Condensed" panose="020B0502040204020203" pitchFamily="34" charset="0"/>
              </a:rPr>
              <a:t> </a:t>
            </a:r>
            <a:r>
              <a:rPr lang="en-US" sz="2800" b="1" dirty="0" err="1">
                <a:latin typeface="Bahnschrift Light Condensed" panose="020B0502040204020203" pitchFamily="34" charset="0"/>
              </a:rPr>
              <a:t>Desale</a:t>
            </a:r>
            <a:endParaRPr lang="en-US" sz="2800" b="1" dirty="0">
              <a:latin typeface="Bahnschrift Light Condensed" panose="020B0502040204020203" pitchFamily="34" charset="0"/>
            </a:endParaRPr>
          </a:p>
          <a:p>
            <a:r>
              <a:rPr lang="en-US" sz="2800" b="1" dirty="0">
                <a:latin typeface="Bahnschrift Light Condensed" panose="020B0502040204020203" pitchFamily="34" charset="0"/>
              </a:rPr>
              <a:t>Manish </a:t>
            </a:r>
            <a:r>
              <a:rPr lang="en-US" sz="2800" b="1" dirty="0" err="1">
                <a:latin typeface="Bahnschrift Light Condensed" panose="020B0502040204020203" pitchFamily="34" charset="0"/>
              </a:rPr>
              <a:t>Madhavi</a:t>
            </a:r>
            <a:endParaRPr lang="en-US" sz="2800" b="1" dirty="0">
              <a:latin typeface="Bahnschrift Light Condensed" panose="020B0502040204020203" pitchFamily="34" charset="0"/>
            </a:endParaRPr>
          </a:p>
          <a:p>
            <a:r>
              <a:rPr lang="en-US" sz="2800" b="1" dirty="0" err="1">
                <a:latin typeface="Bahnschrift Light Condensed" panose="020B0502040204020203" pitchFamily="34" charset="0"/>
              </a:rPr>
              <a:t>Shalaka</a:t>
            </a:r>
            <a:r>
              <a:rPr lang="en-US" sz="2800" b="1" dirty="0">
                <a:latin typeface="Bahnschrift Light Condensed" panose="020B0502040204020203" pitchFamily="34" charset="0"/>
              </a:rPr>
              <a:t> </a:t>
            </a:r>
            <a:r>
              <a:rPr lang="en-US" sz="2800" b="1" dirty="0" err="1">
                <a:latin typeface="Bahnschrift Light Condensed" panose="020B0502040204020203" pitchFamily="34" charset="0"/>
              </a:rPr>
              <a:t>Patil</a:t>
            </a:r>
            <a:r>
              <a:rPr lang="en-US" sz="2800" b="1" dirty="0">
                <a:latin typeface="Bahnschrift Light Condensed" panose="020B0502040204020203" pitchFamily="34" charset="0"/>
              </a:rPr>
              <a:t> </a:t>
            </a:r>
          </a:p>
          <a:p>
            <a:r>
              <a:rPr lang="en-IN" altLang="en-US" sz="2800" b="1" dirty="0">
                <a:latin typeface="Bahnschrift Light Condensed" panose="020B0502040204020203" pitchFamily="34" charset="0"/>
              </a:rPr>
              <a:t>Jyothirmai Palle</a:t>
            </a:r>
            <a:endParaRPr lang="en-US" sz="2800" b="1" dirty="0">
              <a:latin typeface="Bahnschrift Light Condensed" panose="020B0502040204020203" pitchFamily="34" charset="0"/>
            </a:endParaRPr>
          </a:p>
          <a:p>
            <a:r>
              <a:rPr lang="en-US" sz="2800" b="1" dirty="0">
                <a:latin typeface="Bahnschrift Light Condensed" panose="020B0502040204020203" pitchFamily="34" charset="0"/>
              </a:rPr>
              <a:t>Course and Batch: PGA-6 Feb. 2021</a:t>
            </a:r>
          </a:p>
          <a:p>
            <a:r>
              <a:rPr lang="en-US" sz="2800" b="1" dirty="0"/>
              <a:t> </a:t>
            </a:r>
          </a:p>
        </p:txBody>
      </p:sp>
      <p:sp>
        <p:nvSpPr>
          <p:cNvPr id="3" name="TextBox 2"/>
          <p:cNvSpPr txBox="1"/>
          <p:nvPr/>
        </p:nvSpPr>
        <p:spPr>
          <a:xfrm>
            <a:off x="3209926" y="1638300"/>
            <a:ext cx="8020050" cy="707886"/>
          </a:xfrm>
          <a:prstGeom prst="rect">
            <a:avLst/>
          </a:prstGeom>
          <a:noFill/>
        </p:spPr>
        <p:txBody>
          <a:bodyPr wrap="square" rtlCol="0">
            <a:spAutoFit/>
          </a:bodyPr>
          <a:lstStyle/>
          <a:p>
            <a:r>
              <a:rPr lang="en-IN" sz="3600" b="1" dirty="0"/>
              <a:t>   </a:t>
            </a:r>
            <a:r>
              <a:rPr lang="en-IN" sz="4000" b="1" dirty="0"/>
              <a:t>XYZ CORPORATON </a:t>
            </a:r>
            <a:r>
              <a:rPr lang="en-IN" sz="4000" b="1" dirty="0" smtClean="0"/>
              <a:t>LENDING </a:t>
            </a:r>
            <a:r>
              <a:rPr lang="en-IN" sz="4000" b="1" dirty="0"/>
              <a:t>DATA</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915" y="2129343"/>
            <a:ext cx="8837548" cy="2339102"/>
          </a:xfrm>
          <a:prstGeom prst="rect">
            <a:avLst/>
          </a:prstGeom>
        </p:spPr>
        <p:txBody>
          <a:bodyPr wrap="square">
            <a:spAutoFit/>
          </a:bodyPr>
          <a:lstStyle/>
          <a:p>
            <a:pPr marL="82550">
              <a:spcBef>
                <a:spcPts val="215"/>
              </a:spcBef>
              <a:spcAft>
                <a:spcPts val="0"/>
              </a:spcAft>
            </a:pPr>
            <a:r>
              <a:rPr lang="en-IN" b="1" dirty="0">
                <a:latin typeface="Calibri" panose="020F0502020204030204" pitchFamily="34" charset="0"/>
                <a:ea typeface="Calibri" panose="020F0502020204030204" pitchFamily="34" charset="0"/>
              </a:rPr>
              <a:t>The missing values of the following variables are treated with mean</a:t>
            </a:r>
            <a:endParaRPr lang="en-IN" dirty="0">
              <a:latin typeface="Times New Roman" panose="02020603050405020304" pitchFamily="18" charset="0"/>
              <a:ea typeface="Times New Roman" panose="02020603050405020304" pitchFamily="18" charset="0"/>
            </a:endParaRPr>
          </a:p>
          <a:p>
            <a:pPr marL="311150">
              <a:spcBef>
                <a:spcPts val="245"/>
              </a:spcBef>
              <a:spcAft>
                <a:spcPts val="0"/>
              </a:spcAft>
            </a:pPr>
            <a:r>
              <a:rPr lang="en-IN" dirty="0">
                <a:latin typeface="Verdana" panose="020B0604030504040204" pitchFamily="34" charset="0"/>
                <a:ea typeface="Verdana" panose="020B0604030504040204" pitchFamily="34" charset="0"/>
                <a:cs typeface="Verdana" panose="020B0604030504040204" pitchFamily="34" charset="0"/>
              </a:rPr>
              <a:t>  </a:t>
            </a:r>
            <a:r>
              <a:rPr lang="en-IN" dirty="0" err="1">
                <a:latin typeface="Calibri" panose="020F0502020204030204" pitchFamily="34" charset="0"/>
                <a:ea typeface="Calibri" panose="020F0502020204030204" pitchFamily="34" charset="0"/>
              </a:rPr>
              <a:t>tot_cur_bal</a:t>
            </a:r>
            <a:endParaRPr lang="en-IN" dirty="0">
              <a:latin typeface="Times New Roman" panose="02020603050405020304" pitchFamily="18" charset="0"/>
              <a:ea typeface="Calibri" panose="020F0502020204030204" pitchFamily="34" charset="0"/>
            </a:endParaRPr>
          </a:p>
          <a:p>
            <a:pPr marL="311150">
              <a:spcBef>
                <a:spcPts val="245"/>
              </a:spcBef>
              <a:spcAft>
                <a:spcPts val="0"/>
              </a:spcAft>
            </a:pPr>
            <a:r>
              <a:rPr lang="en-IN" dirty="0">
                <a:latin typeface="Verdana" panose="020B0604030504040204" pitchFamily="34" charset="0"/>
                <a:ea typeface="Verdana" panose="020B0604030504040204" pitchFamily="34" charset="0"/>
                <a:cs typeface="Verdana" panose="020B0604030504040204" pitchFamily="34" charset="0"/>
              </a:rPr>
              <a:t>  </a:t>
            </a:r>
            <a:r>
              <a:rPr lang="en-IN" dirty="0" err="1">
                <a:latin typeface="Calibri" panose="020F0502020204030204" pitchFamily="34" charset="0"/>
                <a:ea typeface="Calibri" panose="020F0502020204030204" pitchFamily="34" charset="0"/>
              </a:rPr>
              <a:t>total_rev_hi_lim</a:t>
            </a:r>
            <a:endParaRPr lang="en-IN" dirty="0">
              <a:latin typeface="Times New Roman" panose="02020603050405020304" pitchFamily="18" charset="0"/>
              <a:ea typeface="Calibri" panose="020F0502020204030204" pitchFamily="34" charset="0"/>
            </a:endParaRPr>
          </a:p>
          <a:p>
            <a:pPr marL="311150">
              <a:spcBef>
                <a:spcPts val="55"/>
              </a:spcBef>
              <a:spcAft>
                <a:spcPts val="0"/>
              </a:spcAft>
            </a:pPr>
            <a:r>
              <a:rPr lang="en-IN" dirty="0">
                <a:latin typeface="Verdana" panose="020B0604030504040204" pitchFamily="34" charset="0"/>
                <a:ea typeface="Verdana" panose="020B0604030504040204" pitchFamily="34" charset="0"/>
                <a:cs typeface="Verdana" panose="020B0604030504040204" pitchFamily="34" charset="0"/>
              </a:rPr>
              <a:t>  </a:t>
            </a:r>
            <a:r>
              <a:rPr lang="en-IN" dirty="0">
                <a:latin typeface="Calibri" panose="020F0502020204030204" pitchFamily="34" charset="0"/>
                <a:ea typeface="Calibri" panose="020F0502020204030204" pitchFamily="34" charset="0"/>
              </a:rPr>
              <a:t>revol_util</a:t>
            </a:r>
            <a:endParaRPr lang="en-IN" dirty="0">
              <a:latin typeface="Times New Roman" panose="02020603050405020304" pitchFamily="18" charset="0"/>
              <a:ea typeface="Times New Roman" panose="02020603050405020304" pitchFamily="18" charset="0"/>
            </a:endParaRPr>
          </a:p>
          <a:p>
            <a:pPr lvl="0">
              <a:spcBef>
                <a:spcPts val="65"/>
              </a:spcBef>
              <a:spcAft>
                <a:spcPts val="0"/>
              </a:spcAft>
            </a:pP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mths_since_last_delinq</a:t>
            </a:r>
            <a:endParaRPr lang="en-IN" sz="1200" dirty="0">
              <a:latin typeface="Times New Roman" panose="02020603050405020304" pitchFamily="18" charset="0"/>
              <a:ea typeface="Times New Roman" panose="02020603050405020304" pitchFamily="18" charset="0"/>
            </a:endParaRPr>
          </a:p>
          <a:p>
            <a:pPr>
              <a:lnSpc>
                <a:spcPts val="700"/>
              </a:lnSpc>
              <a:spcBef>
                <a:spcPts val="5"/>
              </a:spcBef>
              <a:spcAft>
                <a:spcPts val="0"/>
              </a:spcAft>
            </a:pPr>
            <a:r>
              <a:rPr lang="en-IN" sz="800"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a:lnSpc>
                <a:spcPts val="1000"/>
              </a:lnSpc>
              <a:spcAft>
                <a:spcPts val="0"/>
              </a:spcAft>
            </a:pPr>
            <a:r>
              <a:rPr lang="en-IN" dirty="0">
                <a:latin typeface="Times New Roman" panose="02020603050405020304" pitchFamily="18" charset="0"/>
                <a:ea typeface="Times New Roman" panose="02020603050405020304" pitchFamily="18" charset="0"/>
              </a:rPr>
              <a:t> </a:t>
            </a:r>
          </a:p>
          <a:p>
            <a:pPr marL="180340">
              <a:spcAft>
                <a:spcPts val="0"/>
              </a:spcAft>
            </a:pPr>
            <a:r>
              <a:rPr lang="en-IN" b="1" dirty="0">
                <a:latin typeface="Calibri" panose="020F0502020204030204" pitchFamily="34" charset="0"/>
                <a:ea typeface="Calibri" panose="020F0502020204030204" pitchFamily="34" charset="0"/>
              </a:rPr>
              <a:t>While the missing values of the following variables are treated with Mode</a:t>
            </a:r>
            <a:endParaRPr lang="en-IN" dirty="0">
              <a:latin typeface="Times New Roman" panose="02020603050405020304" pitchFamily="18" charset="0"/>
              <a:ea typeface="Times New Roman" panose="02020603050405020304" pitchFamily="18" charset="0"/>
            </a:endParaRPr>
          </a:p>
          <a:p>
            <a:pPr marL="317500">
              <a:spcBef>
                <a:spcPts val="65"/>
              </a:spcBef>
              <a:spcAft>
                <a:spcPts val="0"/>
              </a:spcAft>
            </a:pPr>
            <a:r>
              <a:rPr lang="en-IN" dirty="0">
                <a:latin typeface="Verdana" panose="020B0604030504040204" pitchFamily="34" charset="0"/>
                <a:ea typeface="Verdana" panose="020B0604030504040204" pitchFamily="34" charset="0"/>
              </a:rPr>
              <a:t>   </a:t>
            </a:r>
            <a:r>
              <a:rPr lang="en-IN" dirty="0">
                <a:latin typeface="Calibri" panose="020F0502020204030204" pitchFamily="34" charset="0"/>
                <a:ea typeface="Calibri" panose="020F0502020204030204" pitchFamily="34" charset="0"/>
              </a:rPr>
              <a:t>emp_length</a:t>
            </a:r>
            <a:endParaRPr lang="en-IN"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997915" y="684014"/>
            <a:ext cx="7047249" cy="646331"/>
          </a:xfrm>
          <a:prstGeom prst="rect">
            <a:avLst/>
          </a:prstGeom>
        </p:spPr>
        <p:txBody>
          <a:bodyPr wrap="square">
            <a:spAutoFit/>
          </a:bodyPr>
          <a:lstStyle/>
          <a:p>
            <a:pPr>
              <a:spcAft>
                <a:spcPts val="0"/>
              </a:spcAft>
            </a:pPr>
            <a:r>
              <a:rPr lang="en-IN" sz="3600" b="1" dirty="0">
                <a:latin typeface="Times New Roman" panose="02020603050405020304" pitchFamily="18" charset="0"/>
                <a:ea typeface="Calibri" panose="020F0502020204030204" pitchFamily="34" charset="0"/>
              </a:rPr>
              <a:t>Imputing Missing values</a:t>
            </a:r>
          </a:p>
        </p:txBody>
      </p:sp>
      <p:sp>
        <p:nvSpPr>
          <p:cNvPr id="4" name="Rectangle 3"/>
          <p:cNvSpPr/>
          <p:nvPr/>
        </p:nvSpPr>
        <p:spPr>
          <a:xfrm>
            <a:off x="1132573" y="4606311"/>
            <a:ext cx="8280934" cy="948978"/>
          </a:xfrm>
          <a:prstGeom prst="rect">
            <a:avLst/>
          </a:prstGeom>
        </p:spPr>
        <p:txBody>
          <a:bodyPr wrap="square">
            <a:spAutoFit/>
          </a:bodyPr>
          <a:lstStyle/>
          <a:p>
            <a:pPr>
              <a:spcBef>
                <a:spcPts val="65"/>
              </a:spcBef>
              <a:spcAft>
                <a:spcPts val="0"/>
              </a:spcAft>
            </a:pPr>
            <a:r>
              <a:rPr lang="en-IN" b="1" dirty="0">
                <a:latin typeface="Times New Roman" panose="02020603050405020304" pitchFamily="18" charset="0"/>
                <a:ea typeface="Calibri" panose="020F0502020204030204" pitchFamily="34" charset="0"/>
              </a:rPr>
              <a:t>And the missing values of following variables are treated by </a:t>
            </a:r>
            <a:r>
              <a:rPr lang="en-IN" b="1" dirty="0" err="1">
                <a:latin typeface="Times New Roman" panose="02020603050405020304" pitchFamily="18" charset="0"/>
                <a:ea typeface="Calibri" panose="020F0502020204030204" pitchFamily="34" charset="0"/>
              </a:rPr>
              <a:t>ffill</a:t>
            </a:r>
            <a:r>
              <a:rPr lang="en-IN" b="1" dirty="0">
                <a:latin typeface="Times New Roman" panose="02020603050405020304" pitchFamily="18" charset="0"/>
                <a:ea typeface="Calibri" panose="020F0502020204030204" pitchFamily="34" charset="0"/>
              </a:rPr>
              <a:t>() function</a:t>
            </a:r>
            <a:endParaRPr lang="en-IN" dirty="0">
              <a:latin typeface="Times New Roman" panose="02020603050405020304" pitchFamily="18" charset="0"/>
              <a:ea typeface="Times New Roman" panose="02020603050405020304" pitchFamily="18" charset="0"/>
            </a:endParaRPr>
          </a:p>
          <a:p>
            <a:pPr lvl="0">
              <a:spcBef>
                <a:spcPts val="65"/>
              </a:spcBef>
              <a:spcAft>
                <a:spcPts val="0"/>
              </a:spcAft>
              <a:buSzPts val="1000"/>
              <a:tabLst>
                <a:tab pos="457200" algn="l"/>
              </a:tabLst>
            </a:pP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last_pymnt_d</a:t>
            </a:r>
            <a:endParaRPr lang="en-IN" sz="1200" dirty="0">
              <a:latin typeface="Times New Roman" panose="02020603050405020304" pitchFamily="18" charset="0"/>
              <a:ea typeface="Times New Roman" panose="02020603050405020304" pitchFamily="18" charset="0"/>
            </a:endParaRPr>
          </a:p>
          <a:p>
            <a:pPr lvl="0">
              <a:spcBef>
                <a:spcPts val="65"/>
              </a:spcBef>
              <a:spcAft>
                <a:spcPts val="0"/>
              </a:spcAft>
              <a:buSzPts val="1000"/>
              <a:tabLst>
                <a:tab pos="457200" algn="l"/>
              </a:tabLst>
            </a:pP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last_credit_pull_d</a:t>
            </a:r>
            <a:endParaRPr lang="en-IN" sz="1200" dirty="0">
              <a:effectLst/>
              <a:latin typeface="Times New Roman" panose="02020603050405020304" pitchFamily="18" charset="0"/>
              <a:ea typeface="Times New Roman" panose="02020603050405020304" pitchFamily="18" charset="0"/>
            </a:endParaRPr>
          </a:p>
        </p:txBody>
      </p:sp>
      <p:sp>
        <p:nvSpPr>
          <p:cNvPr id="5" name="TextBox 4"/>
          <p:cNvSpPr txBox="1"/>
          <p:nvPr/>
        </p:nvSpPr>
        <p:spPr>
          <a:xfrm>
            <a:off x="1132573" y="1578543"/>
            <a:ext cx="6259629" cy="400110"/>
          </a:xfrm>
          <a:prstGeom prst="rect">
            <a:avLst/>
          </a:prstGeom>
          <a:noFill/>
        </p:spPr>
        <p:txBody>
          <a:bodyPr wrap="square" rtlCol="0">
            <a:spAutoFit/>
          </a:bodyPr>
          <a:lstStyle/>
          <a:p>
            <a:pPr>
              <a:spcAft>
                <a:spcPts val="0"/>
              </a:spcAft>
            </a:pPr>
            <a:r>
              <a:rPr lang="en-IN" sz="2000" b="1" dirty="0">
                <a:latin typeface="Times New Roman" panose="02020603050405020304" pitchFamily="18" charset="0"/>
                <a:cs typeface="Times New Roman" panose="02020603050405020304" pitchFamily="18" charset="0"/>
              </a:rPr>
              <a:t>Missing values treatment with Mean</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9061" y="549754"/>
            <a:ext cx="9772851" cy="646331"/>
          </a:xfrm>
          <a:prstGeom prst="rect">
            <a:avLst/>
          </a:prstGeom>
        </p:spPr>
        <p:txBody>
          <a:bodyPr wrap="square">
            <a:spAutoFit/>
          </a:bodyPr>
          <a:lstStyle/>
          <a:p>
            <a:pPr>
              <a:spcAft>
                <a:spcPts val="0"/>
              </a:spcAft>
            </a:pPr>
            <a:r>
              <a:rPr lang="en-IN" b="1" dirty="0">
                <a:latin typeface="Times New Roman" panose="02020603050405020304" pitchFamily="18" charset="0"/>
                <a:ea typeface="Times New Roman" panose="02020603050405020304" pitchFamily="18" charset="0"/>
              </a:rPr>
              <a:t>After the complete treatment of the missing values, it is evident from the below </a:t>
            </a:r>
            <a:r>
              <a:rPr lang="en-IN" b="1" dirty="0" err="1">
                <a:latin typeface="Times New Roman" panose="02020603050405020304" pitchFamily="18" charset="0"/>
                <a:ea typeface="Times New Roman" panose="02020603050405020304" pitchFamily="18" charset="0"/>
              </a:rPr>
              <a:t>heatmap</a:t>
            </a:r>
            <a:r>
              <a:rPr lang="en-IN" b="1" dirty="0">
                <a:latin typeface="Times New Roman" panose="02020603050405020304" pitchFamily="18" charset="0"/>
                <a:ea typeface="Times New Roman" panose="02020603050405020304" pitchFamily="18" charset="0"/>
              </a:rPr>
              <a:t> that the dataset is now clean</a:t>
            </a:r>
            <a:r>
              <a:rPr lang="en-IN" dirty="0">
                <a:latin typeface="Times New Roman" panose="02020603050405020304" pitchFamily="18" charset="0"/>
                <a:ea typeface="Times New Roman" panose="02020603050405020304" pitchFamily="18" charset="0"/>
              </a:rPr>
              <a: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39002" y="1379688"/>
            <a:ext cx="9512968" cy="3483978"/>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265" y="561019"/>
            <a:ext cx="9423133" cy="984885"/>
          </a:xfrm>
          <a:prstGeom prst="rect">
            <a:avLst/>
          </a:prstGeom>
        </p:spPr>
        <p:txBody>
          <a:bodyPr wrap="square">
            <a:spAutoFit/>
          </a:bodyPr>
          <a:lstStyle/>
          <a:p>
            <a:pPr>
              <a:spcAft>
                <a:spcPts val="0"/>
              </a:spcAft>
            </a:pPr>
            <a:r>
              <a:rPr lang="en-IN" sz="4000" b="1" dirty="0">
                <a:latin typeface="Times New Roman" panose="02020603050405020304" pitchFamily="18" charset="0"/>
                <a:ea typeface="Cambria" panose="02040503050406030204" pitchFamily="18" charset="0"/>
                <a:cs typeface="Times New Roman" panose="02020603050405020304" pitchFamily="18" charset="0"/>
              </a:rPr>
              <a:t>Data Visualization</a:t>
            </a:r>
            <a:endParaRPr lang="en-IN" sz="4000" dirty="0">
              <a:latin typeface="Times New Roman" panose="02020603050405020304" pitchFamily="18" charset="0"/>
              <a:ea typeface="Times New Roman" panose="02020603050405020304" pitchFamily="18" charset="0"/>
              <a:cs typeface="Times New Roman" panose="02020603050405020304" pitchFamily="18" charset="0"/>
            </a:endParaRPr>
          </a:p>
          <a:p>
            <a:pPr marL="63500">
              <a:spcAft>
                <a:spcPts val="0"/>
              </a:spcAft>
            </a:pPr>
            <a:r>
              <a:rPr lang="en-IN" b="1" dirty="0">
                <a:latin typeface="Cambria" panose="02040503050406030204" pitchFamily="18" charset="0"/>
                <a:ea typeface="Cambria" panose="02040503050406030204" pitchFamily="18" charset="0"/>
                <a:cs typeface="Cambria" panose="02040503050406030204" pitchFamily="18" charset="0"/>
              </a:rPr>
              <a:t> </a:t>
            </a:r>
            <a:endParaRPr lang="en-IN" dirty="0">
              <a:effectLst/>
              <a:latin typeface="Times New Roman" panose="02020603050405020304" pitchFamily="18" charset="0"/>
              <a:ea typeface="Times New Roman" panose="02020603050405020304" pitchFamily="18" charset="0"/>
            </a:endParaRPr>
          </a:p>
        </p:txBody>
      </p:sp>
      <p:sp>
        <p:nvSpPr>
          <p:cNvPr id="3" name="TextBox 2"/>
          <p:cNvSpPr txBox="1"/>
          <p:nvPr/>
        </p:nvSpPr>
        <p:spPr>
          <a:xfrm>
            <a:off x="633663" y="1405619"/>
            <a:ext cx="9047748" cy="646331"/>
          </a:xfrm>
          <a:prstGeom prst="rect">
            <a:avLst/>
          </a:prstGeom>
          <a:noFill/>
        </p:spPr>
        <p:txBody>
          <a:bodyPr wrap="square" rtlCol="0">
            <a:spAutoFit/>
          </a:bodyPr>
          <a:lstStyle/>
          <a:p>
            <a:r>
              <a:rPr lang="en-IN" b="1" dirty="0">
                <a:latin typeface="Times New Roman" panose="02020603050405020304" pitchFamily="18" charset="0"/>
                <a:ea typeface="Cambria" panose="02040503050406030204" pitchFamily="18" charset="0"/>
                <a:cs typeface="Times New Roman" panose="02020603050405020304" pitchFamily="18" charset="0"/>
              </a:rPr>
              <a:t>Data Visualization for Categorical Variables</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45957" y="2111312"/>
            <a:ext cx="5755907" cy="2653193"/>
          </a:xfrm>
          <a:prstGeom prst="rect">
            <a:avLst/>
          </a:prstGeom>
        </p:spPr>
      </p:pic>
      <p:sp>
        <p:nvSpPr>
          <p:cNvPr id="5" name="TextBox 4"/>
          <p:cNvSpPr txBox="1"/>
          <p:nvPr/>
        </p:nvSpPr>
        <p:spPr>
          <a:xfrm>
            <a:off x="633663" y="4826675"/>
            <a:ext cx="10560518" cy="203132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Plot  showing  the  count  of  the  Default  customers  and  Non-default  customers  in</a:t>
            </a:r>
          </a:p>
          <a:p>
            <a:r>
              <a:rPr lang="en-IN"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default_ind</a:t>
            </a:r>
            <a:r>
              <a:rPr lang="en-IN" dirty="0">
                <a:latin typeface="Times New Roman" panose="02020603050405020304" pitchFamily="18" charset="0"/>
                <a:cs typeface="Times New Roman" panose="02020603050405020304" pitchFamily="18" charset="0"/>
              </a:rPr>
              <a:t>’ variable.</a:t>
            </a:r>
          </a:p>
          <a:p>
            <a:r>
              <a:rPr lang="en-IN" dirty="0">
                <a:latin typeface="Times New Roman" panose="02020603050405020304" pitchFamily="18" charset="0"/>
                <a:cs typeface="Times New Roman" panose="02020603050405020304" pitchFamily="18" charset="0"/>
              </a:rPr>
              <a:t>Non-Default Customer: 94.57 % of the dataset. </a:t>
            </a:r>
          </a:p>
          <a:p>
            <a:r>
              <a:rPr lang="en-IN" dirty="0">
                <a:latin typeface="Times New Roman" panose="02020603050405020304" pitchFamily="18" charset="0"/>
                <a:cs typeface="Times New Roman" panose="02020603050405020304" pitchFamily="18" charset="0"/>
              </a:rPr>
              <a:t>Default Customer: 5.43 % of the dataset</a:t>
            </a:r>
          </a:p>
          <a:p>
            <a:r>
              <a:rPr lang="en-IN" dirty="0">
                <a:latin typeface="Times New Roman" panose="02020603050405020304" pitchFamily="18" charset="0"/>
                <a:cs typeface="Times New Roman" panose="02020603050405020304" pitchFamily="18" charset="0"/>
              </a:rPr>
              <a:t>From the above graph, we gain that the dataset is highly unbalanced.</a:t>
            </a:r>
          </a:p>
          <a:p>
            <a:endParaRPr lang="en-IN"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180" y="892023"/>
            <a:ext cx="4679950" cy="646331"/>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‘length of </a:t>
            </a:r>
          </a:p>
          <a:p>
            <a:r>
              <a:rPr lang="en-IN" b="1" dirty="0">
                <a:latin typeface="Times New Roman" panose="02020603050405020304" pitchFamily="18" charset="0"/>
                <a:ea typeface="Times New Roman" panose="02020603050405020304" pitchFamily="18" charset="0"/>
              </a:rPr>
              <a:t>employment of borrowers’ variable</a:t>
            </a:r>
            <a:endParaRPr lang="en-IN"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26180" y="1733783"/>
            <a:ext cx="4679950" cy="4705517"/>
          </a:xfrm>
          <a:prstGeom prst="rect">
            <a:avLst/>
          </a:prstGeom>
        </p:spPr>
      </p:pic>
      <p:sp>
        <p:nvSpPr>
          <p:cNvPr id="4" name="Rectangle 3"/>
          <p:cNvSpPr/>
          <p:nvPr/>
        </p:nvSpPr>
        <p:spPr>
          <a:xfrm>
            <a:off x="6275672" y="963147"/>
            <a:ext cx="4004109" cy="646331"/>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‘Grades of loans’ variable</a:t>
            </a:r>
            <a:endParaRPr lang="en-IN"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60093" y="1839660"/>
            <a:ext cx="4457700" cy="4493762"/>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3719" y="992022"/>
            <a:ext cx="4944693" cy="646331"/>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a:t>
            </a:r>
          </a:p>
          <a:p>
            <a:r>
              <a:rPr lang="en-IN" b="1" dirty="0">
                <a:latin typeface="Times New Roman" panose="02020603050405020304" pitchFamily="18" charset="0"/>
                <a:ea typeface="Times New Roman" panose="02020603050405020304" pitchFamily="18" charset="0"/>
              </a:rPr>
              <a:t>‘Term of loans’ variable</a:t>
            </a:r>
            <a:endParaRPr lang="en-IN" dirty="0"/>
          </a:p>
        </p:txBody>
      </p:sp>
      <p:sp>
        <p:nvSpPr>
          <p:cNvPr id="3" name="Rectangle 2"/>
          <p:cNvSpPr/>
          <p:nvPr/>
        </p:nvSpPr>
        <p:spPr>
          <a:xfrm>
            <a:off x="7022315" y="1078648"/>
            <a:ext cx="4072861" cy="646331"/>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a:t>
            </a:r>
          </a:p>
          <a:p>
            <a:r>
              <a:rPr lang="en-IN" b="1" dirty="0">
                <a:latin typeface="Times New Roman" panose="02020603050405020304" pitchFamily="18" charset="0"/>
                <a:ea typeface="Times New Roman" panose="02020603050405020304" pitchFamily="18" charset="0"/>
              </a:rPr>
              <a:t>‘Purpose of loans’ variable</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82337" y="1993398"/>
            <a:ext cx="4723313" cy="4032017"/>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737685" y="1993398"/>
            <a:ext cx="4677878" cy="4032017"/>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807" y="875951"/>
            <a:ext cx="4835091" cy="1211357"/>
          </a:xfrm>
          <a:prstGeom prst="rect">
            <a:avLst/>
          </a:prstGeom>
        </p:spPr>
        <p:txBody>
          <a:bodyPr wrap="square">
            <a:spAutoFit/>
          </a:bodyPr>
          <a:lstStyle/>
          <a:p>
            <a:pPr marL="69850" marR="235585" indent="-6350">
              <a:lnSpc>
                <a:spcPct val="101000"/>
              </a:lnSpc>
              <a:spcBef>
                <a:spcPts val="20"/>
              </a:spcBef>
              <a:spcAft>
                <a:spcPts val="0"/>
              </a:spcAft>
            </a:pPr>
            <a:r>
              <a:rPr lang="en-IN" b="1" dirty="0">
                <a:latin typeface="Times New Roman" panose="02020603050405020304" pitchFamily="18" charset="0"/>
                <a:ea typeface="Times New Roman" panose="02020603050405020304" pitchFamily="18" charset="0"/>
              </a:rPr>
              <a:t>A function is created that will split the ‘issue_d’ variable which is nothing but the year &amp; month in which the loan was funded.</a:t>
            </a:r>
          </a:p>
          <a:p>
            <a:pPr marL="69850" marR="235585" indent="-6350">
              <a:lnSpc>
                <a:spcPct val="101000"/>
              </a:lnSpc>
              <a:spcBef>
                <a:spcPts val="20"/>
              </a:spcBef>
              <a:spcAft>
                <a:spcPts val="0"/>
              </a:spcAft>
            </a:pPr>
            <a:r>
              <a:rPr lang="en-IN" b="1" dirty="0">
                <a:latin typeface="Times New Roman" panose="02020603050405020304" pitchFamily="18" charset="0"/>
                <a:ea typeface="Times New Roman" panose="02020603050405020304" pitchFamily="18" charset="0"/>
              </a:rPr>
              <a:t> </a:t>
            </a:r>
            <a:endParaRPr lang="en-IN" b="1"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670560" y="2643822"/>
            <a:ext cx="4719587" cy="923330"/>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‘Exponential rise in the num. of applications over a period of year’ variable</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985309" y="382606"/>
            <a:ext cx="5688532" cy="1704702"/>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985309" y="2262270"/>
            <a:ext cx="5867400" cy="2044700"/>
          </a:xfrm>
          <a:prstGeom prst="rect">
            <a:avLst/>
          </a:prstGeom>
        </p:spPr>
      </p:pic>
      <p:sp>
        <p:nvSpPr>
          <p:cNvPr id="6" name="Rectangle 5"/>
          <p:cNvSpPr/>
          <p:nvPr/>
        </p:nvSpPr>
        <p:spPr>
          <a:xfrm>
            <a:off x="506931" y="4729344"/>
            <a:ext cx="5388944" cy="923330"/>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‘Exponential rise in the num. of applications over a period of month’ variable</a:t>
            </a:r>
            <a:endParaRPr lang="en-IN"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5985309" y="4481932"/>
            <a:ext cx="5867400" cy="2291715"/>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765" y="185559"/>
            <a:ext cx="9413507" cy="646331"/>
          </a:xfrm>
          <a:prstGeom prst="rect">
            <a:avLst/>
          </a:prstGeom>
        </p:spPr>
        <p:txBody>
          <a:bodyPr wrap="square">
            <a:spAutoFit/>
          </a:bodyPr>
          <a:lstStyle/>
          <a:p>
            <a:pPr marL="63500">
              <a:spcAft>
                <a:spcPts val="0"/>
              </a:spcAft>
            </a:pPr>
            <a:r>
              <a:rPr lang="en-IN" sz="3600" b="1" dirty="0">
                <a:latin typeface="Times New Roman" panose="02020603050405020304" pitchFamily="18" charset="0"/>
                <a:ea typeface="Cambria" panose="02040503050406030204" pitchFamily="18" charset="0"/>
                <a:cs typeface="Times New Roman" panose="02020603050405020304" pitchFamily="18" charset="0"/>
              </a:rPr>
              <a:t>Data Visualization for Numeric Variables</a:t>
            </a:r>
            <a:endParaRPr lang="en-IN" sz="36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731522" y="1075059"/>
            <a:ext cx="4379494" cy="646331"/>
          </a:xfrm>
          <a:prstGeom prst="rect">
            <a:avLst/>
          </a:prstGeom>
        </p:spPr>
        <p:txBody>
          <a:bodyPr wrap="square">
            <a:spAutoFit/>
          </a:bodyPr>
          <a:lstStyle/>
          <a:p>
            <a:pPr>
              <a:spcAft>
                <a:spcPts val="0"/>
              </a:spcAft>
            </a:pPr>
            <a:r>
              <a:rPr lang="en-IN" b="1" dirty="0">
                <a:latin typeface="Times New Roman" panose="02020603050405020304" pitchFamily="18" charset="0"/>
                <a:ea typeface="Times New Roman" panose="02020603050405020304" pitchFamily="18" charset="0"/>
              </a:rPr>
              <a:t>Plot showing the distribution of ‘Instalments’ of variable</a:t>
            </a:r>
            <a:endParaRPr lang="en-IN" dirty="0">
              <a:latin typeface="Times New Roman" panose="02020603050405020304" pitchFamily="18" charset="0"/>
              <a:ea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31522" y="1800066"/>
            <a:ext cx="4119611" cy="2217955"/>
          </a:xfrm>
          <a:prstGeom prst="rect">
            <a:avLst/>
          </a:prstGeom>
        </p:spPr>
      </p:pic>
      <p:sp>
        <p:nvSpPr>
          <p:cNvPr id="5" name="Rectangle 4"/>
          <p:cNvSpPr/>
          <p:nvPr/>
        </p:nvSpPr>
        <p:spPr>
          <a:xfrm>
            <a:off x="6157212" y="980846"/>
            <a:ext cx="4631954" cy="646331"/>
          </a:xfrm>
          <a:prstGeom prst="rect">
            <a:avLst/>
          </a:prstGeom>
        </p:spPr>
        <p:txBody>
          <a:bodyPr wrap="square">
            <a:spAutoFit/>
          </a:bodyPr>
          <a:lstStyle/>
          <a:p>
            <a:r>
              <a:rPr lang="en-IN" b="1" dirty="0">
                <a:latin typeface="Times New Roman" panose="02020603050405020304" pitchFamily="18" charset="0"/>
                <a:ea typeface="Times New Roman" panose="02020603050405020304" pitchFamily="18" charset="0"/>
              </a:rPr>
              <a:t>Plot showing the distribution of ‘Loan Amounts’ variable</a:t>
            </a:r>
            <a:endParaRPr lang="en-IN"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377839" y="1721390"/>
            <a:ext cx="4190700" cy="2252378"/>
          </a:xfrm>
          <a:prstGeom prst="rect">
            <a:avLst/>
          </a:prstGeom>
        </p:spPr>
      </p:pic>
      <p:sp>
        <p:nvSpPr>
          <p:cNvPr id="7" name="Rectangle 6"/>
          <p:cNvSpPr/>
          <p:nvPr/>
        </p:nvSpPr>
        <p:spPr>
          <a:xfrm>
            <a:off x="2509601" y="4193914"/>
            <a:ext cx="5722592" cy="369332"/>
          </a:xfrm>
          <a:prstGeom prst="rect">
            <a:avLst/>
          </a:prstGeom>
        </p:spPr>
        <p:txBody>
          <a:bodyPr wrap="none">
            <a:spAutoFit/>
          </a:bodyPr>
          <a:lstStyle/>
          <a:p>
            <a:r>
              <a:rPr lang="en-IN" b="1" dirty="0">
                <a:latin typeface="Times New Roman" panose="02020603050405020304" pitchFamily="18" charset="0"/>
                <a:ea typeface="Times New Roman" panose="02020603050405020304" pitchFamily="18" charset="0"/>
              </a:rPr>
              <a:t>Plot showing the distribution of ‘Interest Rates’ variable</a:t>
            </a:r>
            <a:endParaRPr lang="en-IN" dirty="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3159493" y="4647734"/>
            <a:ext cx="4540718" cy="2118827"/>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042" y="587762"/>
            <a:ext cx="10095630" cy="646331"/>
          </a:xfrm>
          <a:prstGeom prst="rect">
            <a:avLst/>
          </a:prstGeom>
        </p:spPr>
        <p:txBody>
          <a:bodyPr wrap="square">
            <a:spAutoFit/>
          </a:bodyPr>
          <a:lstStyle/>
          <a:p>
            <a:r>
              <a:rPr lang="en-IN" sz="3600" b="1" dirty="0">
                <a:latin typeface="Times New Roman" panose="02020603050405020304" pitchFamily="18" charset="0"/>
                <a:ea typeface="Cambria" panose="02040503050406030204" pitchFamily="18" charset="0"/>
                <a:cs typeface="Times New Roman" panose="02020603050405020304" pitchFamily="18" charset="0"/>
              </a:rPr>
              <a:t>Feature Engineering and Variable Selection</a:t>
            </a:r>
            <a:endParaRPr lang="en-IN" sz="3600"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42242" y="1652085"/>
            <a:ext cx="9716671" cy="2910289"/>
          </a:xfrm>
          <a:prstGeom prst="rect">
            <a:avLst/>
          </a:prstGeom>
        </p:spPr>
      </p:pic>
      <p:sp>
        <p:nvSpPr>
          <p:cNvPr id="4" name="Rectangle 3"/>
          <p:cNvSpPr/>
          <p:nvPr/>
        </p:nvSpPr>
        <p:spPr>
          <a:xfrm>
            <a:off x="801440" y="4782765"/>
            <a:ext cx="9543417" cy="923330"/>
          </a:xfrm>
          <a:prstGeom prst="rect">
            <a:avLst/>
          </a:prstGeom>
        </p:spPr>
        <p:txBody>
          <a:bodyPr wrap="square">
            <a:spAutoFit/>
          </a:bodyPr>
          <a:lstStyle/>
          <a:p>
            <a:r>
              <a:rPr lang="en-IN" dirty="0">
                <a:latin typeface="Times New Roman" panose="02020603050405020304" pitchFamily="18" charset="0"/>
                <a:ea typeface="Times New Roman" panose="02020603050405020304" pitchFamily="18" charset="0"/>
              </a:rPr>
              <a:t>Here we have converted </a:t>
            </a:r>
            <a:r>
              <a:rPr lang="en-IN" b="1" dirty="0">
                <a:latin typeface="Times New Roman" panose="02020603050405020304" pitchFamily="18" charset="0"/>
                <a:ea typeface="Times New Roman" panose="02020603050405020304" pitchFamily="18" charset="0"/>
              </a:rPr>
              <a:t>funded_amnt </a:t>
            </a:r>
            <a:r>
              <a:rPr lang="en-IN" dirty="0">
                <a:latin typeface="Times New Roman" panose="02020603050405020304" pitchFamily="18" charset="0"/>
                <a:ea typeface="Times New Roman" panose="02020603050405020304" pitchFamily="18" charset="0"/>
              </a:rPr>
              <a:t>and </a:t>
            </a:r>
            <a:r>
              <a:rPr lang="en-IN" b="1" dirty="0">
                <a:latin typeface="Times New Roman" panose="02020603050405020304" pitchFamily="18" charset="0"/>
                <a:ea typeface="Times New Roman" panose="02020603050405020304" pitchFamily="18" charset="0"/>
              </a:rPr>
              <a:t>funded_amnt_inv</a:t>
            </a:r>
            <a:r>
              <a:rPr lang="en-IN" dirty="0">
                <a:latin typeface="Times New Roman" panose="02020603050405020304" pitchFamily="18" charset="0"/>
                <a:ea typeface="Times New Roman" panose="02020603050405020304" pitchFamily="18" charset="0"/>
              </a:rPr>
              <a:t> into a single variable </a:t>
            </a:r>
            <a:r>
              <a:rPr lang="en-IN" b="1" dirty="0">
                <a:latin typeface="Times New Roman" panose="02020603050405020304" pitchFamily="18" charset="0"/>
                <a:ea typeface="Times New Roman" panose="02020603050405020304" pitchFamily="18" charset="0"/>
              </a:rPr>
              <a:t>amt_difference</a:t>
            </a:r>
            <a:r>
              <a:rPr lang="en-IN" dirty="0">
                <a:latin typeface="Times New Roman" panose="02020603050405020304" pitchFamily="18" charset="0"/>
                <a:ea typeface="Times New Roman" panose="02020603050405020304" pitchFamily="18" charset="0"/>
              </a:rPr>
              <a:t> similarly we converted </a:t>
            </a:r>
            <a:r>
              <a:rPr lang="en-IN" b="1" dirty="0">
                <a:latin typeface="Times New Roman" panose="02020603050405020304" pitchFamily="18" charset="0"/>
                <a:ea typeface="Times New Roman" panose="02020603050405020304" pitchFamily="18" charset="0"/>
              </a:rPr>
              <a:t>open_acc</a:t>
            </a:r>
            <a:r>
              <a:rPr lang="en-IN" dirty="0">
                <a:latin typeface="Times New Roman" panose="02020603050405020304" pitchFamily="18" charset="0"/>
                <a:ea typeface="Times New Roman" panose="02020603050405020304" pitchFamily="18" charset="0"/>
              </a:rPr>
              <a:t> and </a:t>
            </a:r>
            <a:r>
              <a:rPr lang="en-IN" b="1" dirty="0">
                <a:latin typeface="Times New Roman" panose="02020603050405020304" pitchFamily="18" charset="0"/>
                <a:ea typeface="Times New Roman" panose="02020603050405020304" pitchFamily="18" charset="0"/>
              </a:rPr>
              <a:t>total_acc</a:t>
            </a:r>
            <a:r>
              <a:rPr lang="en-IN" dirty="0">
                <a:latin typeface="Times New Roman" panose="02020603050405020304" pitchFamily="18" charset="0"/>
                <a:ea typeface="Times New Roman" panose="02020603050405020304" pitchFamily="18" charset="0"/>
              </a:rPr>
              <a:t> into a single variable </a:t>
            </a:r>
            <a:r>
              <a:rPr lang="en-IN" b="1" dirty="0">
                <a:latin typeface="Times New Roman" panose="02020603050405020304" pitchFamily="18" charset="0"/>
                <a:ea typeface="Times New Roman" panose="02020603050405020304" pitchFamily="18" charset="0"/>
              </a:rPr>
              <a:t>acc_ratio</a:t>
            </a:r>
            <a:r>
              <a:rPr lang="en-IN" dirty="0">
                <a:latin typeface="Times New Roman" panose="02020603050405020304" pitchFamily="18" charset="0"/>
                <a:ea typeface="Times New Roman" panose="02020603050405020304" pitchFamily="18" charset="0"/>
              </a:rPr>
              <a:t>. Then we removed those 4 variables</a:t>
            </a:r>
            <a:endParaRPr lang="en-IN"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18" y="308681"/>
            <a:ext cx="7863840"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Label Encoding</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31518" y="1335803"/>
            <a:ext cx="8864867" cy="2167667"/>
          </a:xfrm>
          <a:prstGeom prst="rect">
            <a:avLst/>
          </a:prstGeom>
        </p:spPr>
      </p:pic>
      <p:sp>
        <p:nvSpPr>
          <p:cNvPr id="6" name="Rectangle 5"/>
          <p:cNvSpPr/>
          <p:nvPr/>
        </p:nvSpPr>
        <p:spPr>
          <a:xfrm>
            <a:off x="664142" y="3884261"/>
            <a:ext cx="9503342" cy="646331"/>
          </a:xfrm>
          <a:prstGeom prst="rect">
            <a:avLst/>
          </a:prstGeom>
        </p:spPr>
        <p:txBody>
          <a:bodyPr wrap="square">
            <a:spAutoFit/>
          </a:bodyPr>
          <a:lstStyle/>
          <a:p>
            <a:pPr>
              <a:spcBef>
                <a:spcPts val="1200"/>
              </a:spcBef>
              <a:spcAft>
                <a:spcPts val="300"/>
              </a:spcAft>
            </a:pPr>
            <a:r>
              <a:rPr lang="en-US" dirty="0">
                <a:latin typeface="Times New Roman" panose="02020603050405020304" pitchFamily="18" charset="0"/>
              </a:rPr>
              <a:t>The above code represents the variables of </a:t>
            </a:r>
            <a:r>
              <a:rPr lang="en-US" dirty="0" err="1">
                <a:latin typeface="Times New Roman" panose="02020603050405020304" pitchFamily="18" charset="0"/>
              </a:rPr>
              <a:t>datatype</a:t>
            </a:r>
            <a:r>
              <a:rPr lang="en-US" dirty="0">
                <a:latin typeface="Times New Roman" panose="02020603050405020304" pitchFamily="18" charset="0"/>
              </a:rPr>
              <a:t> object. We are converting these variables into numbers using following code.</a:t>
            </a:r>
            <a:endParaRPr lang="en-IN" b="1" dirty="0">
              <a:effectLst/>
              <a:latin typeface="Times New Roman" panose="02020603050405020304" pitchFamily="18"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31517" y="4864030"/>
            <a:ext cx="8864867" cy="1568689"/>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315" y="452387"/>
            <a:ext cx="7979343"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Data Partitioning</a:t>
            </a:r>
          </a:p>
        </p:txBody>
      </p:sp>
      <p:sp>
        <p:nvSpPr>
          <p:cNvPr id="6" name="Rectangle 5"/>
          <p:cNvSpPr/>
          <p:nvPr/>
        </p:nvSpPr>
        <p:spPr>
          <a:xfrm>
            <a:off x="882315" y="1279169"/>
            <a:ext cx="10042359" cy="646331"/>
          </a:xfrm>
          <a:prstGeom prst="rect">
            <a:avLst/>
          </a:prstGeom>
        </p:spPr>
        <p:txBody>
          <a:bodyPr wrap="square">
            <a:spAutoFit/>
          </a:bodyPr>
          <a:lstStyle/>
          <a:p>
            <a:r>
              <a:rPr lang="en-IN" dirty="0" smtClean="0">
                <a:latin typeface="Times New Roman" panose="02020603050405020304" pitchFamily="18" charset="0"/>
                <a:ea typeface="Times New Roman" panose="02020603050405020304" pitchFamily="18" charset="0"/>
              </a:rPr>
              <a:t>We divided </a:t>
            </a:r>
            <a:r>
              <a:rPr lang="en-IN" dirty="0" err="1" smtClean="0">
                <a:latin typeface="Times New Roman" panose="02020603050405020304" pitchFamily="18" charset="0"/>
                <a:ea typeface="Times New Roman" panose="02020603050405020304" pitchFamily="18" charset="0"/>
              </a:rPr>
              <a:t>te</a:t>
            </a:r>
            <a:r>
              <a:rPr lang="en-IN" dirty="0" smtClean="0">
                <a:latin typeface="Times New Roman" panose="02020603050405020304" pitchFamily="18" charset="0"/>
                <a:ea typeface="Times New Roman" panose="02020603050405020304" pitchFamily="18" charset="0"/>
              </a:rPr>
              <a:t> data </a:t>
            </a:r>
            <a:r>
              <a:rPr lang="en-IN" dirty="0">
                <a:latin typeface="Times New Roman" panose="02020603050405020304" pitchFamily="18" charset="0"/>
                <a:ea typeface="Times New Roman" panose="02020603050405020304" pitchFamily="18" charset="0"/>
              </a:rPr>
              <a:t>based on the ‘issue_d’ variable </a:t>
            </a:r>
            <a:r>
              <a:rPr lang="en-IN" dirty="0" smtClean="0">
                <a:latin typeface="Times New Roman" panose="02020603050405020304" pitchFamily="18" charset="0"/>
                <a:ea typeface="Times New Roman" panose="02020603050405020304" pitchFamily="18" charset="0"/>
              </a:rPr>
              <a:t>in </a:t>
            </a:r>
            <a:r>
              <a:rPr lang="en-IN" dirty="0">
                <a:latin typeface="Times New Roman" panose="02020603050405020304" pitchFamily="18" charset="0"/>
                <a:ea typeface="Times New Roman" panose="02020603050405020304" pitchFamily="18" charset="0"/>
              </a:rPr>
              <a:t>which the records from June-2007 to May-2015 will go into Training data while the records from June-2015 to Dec-2015 in the Testing data</a:t>
            </a:r>
            <a:endParaRPr lang="en-IN"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882315" y="2105951"/>
            <a:ext cx="9820978" cy="2052387"/>
          </a:xfrm>
          <a:prstGeom prst="rect">
            <a:avLst/>
          </a:prstGeom>
        </p:spPr>
      </p:pic>
      <p:sp>
        <p:nvSpPr>
          <p:cNvPr id="7" name="Rectangle 6"/>
          <p:cNvSpPr/>
          <p:nvPr/>
        </p:nvSpPr>
        <p:spPr>
          <a:xfrm>
            <a:off x="882315" y="4338789"/>
            <a:ext cx="9820978" cy="369332"/>
          </a:xfrm>
          <a:prstGeom prst="rect">
            <a:avLst/>
          </a:prstGeom>
        </p:spPr>
        <p:txBody>
          <a:bodyPr wrap="square">
            <a:spAutoFit/>
          </a:bodyPr>
          <a:lstStyle/>
          <a:p>
            <a:r>
              <a:rPr lang="en-US" b="1" dirty="0" smtClean="0">
                <a:latin typeface="Times New Roman" panose="02020603050405020304" pitchFamily="18" charset="0"/>
                <a:ea typeface="Times New Roman" panose="02020603050405020304" pitchFamily="18" charset="0"/>
              </a:rPr>
              <a:t>The following code shows creation of  </a:t>
            </a:r>
            <a:r>
              <a:rPr lang="en-US" b="1" dirty="0" err="1">
                <a:latin typeface="Times New Roman" panose="02020603050405020304" pitchFamily="18" charset="0"/>
                <a:ea typeface="Times New Roman" panose="02020603050405020304" pitchFamily="18" charset="0"/>
              </a:rPr>
              <a:t>X_train</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X_test</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Y_train</a:t>
            </a:r>
            <a:r>
              <a:rPr lang="en-US" b="1" dirty="0">
                <a:latin typeface="Times New Roman" panose="02020603050405020304" pitchFamily="18" charset="0"/>
                <a:ea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rPr>
              <a:t>Y_test</a:t>
            </a:r>
            <a:endParaRPr lang="en-IN" dirty="0"/>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882315" y="4808621"/>
            <a:ext cx="9820978" cy="161143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055" y="252920"/>
            <a:ext cx="3845667" cy="1532279"/>
          </a:xfrm>
        </p:spPr>
        <p:txBody>
          <a:bodyPr>
            <a:normAutofit/>
          </a:bodyPr>
          <a:lstStyle/>
          <a:p>
            <a:r>
              <a:rPr lang="en-IN" sz="4000" b="1" dirty="0">
                <a:latin typeface="Times New Roman" panose="02020603050405020304" pitchFamily="18" charset="0"/>
                <a:cs typeface="Times New Roman" panose="02020603050405020304" pitchFamily="18" charset="0"/>
              </a:rPr>
              <a:t>OBJECTIVE</a:t>
            </a:r>
          </a:p>
        </p:txBody>
      </p:sp>
      <p:sp>
        <p:nvSpPr>
          <p:cNvPr id="5" name="Subtitle 2"/>
          <p:cNvSpPr>
            <a:spLocks noGrp="1"/>
          </p:cNvSpPr>
          <p:nvPr>
            <p:ph type="subTitle" idx="1"/>
          </p:nvPr>
        </p:nvSpPr>
        <p:spPr>
          <a:xfrm>
            <a:off x="783263" y="2194592"/>
            <a:ext cx="10666191" cy="1667289"/>
          </a:xfrm>
        </p:spPr>
        <p:txBody>
          <a:bodyPr>
            <a:normAutofit lnSpcReduction="10000"/>
          </a:bodyPr>
          <a:lstStyle/>
          <a:p>
            <a:endParaRPr lang="en-US" dirty="0"/>
          </a:p>
          <a:p>
            <a:pPr algn="l"/>
            <a:r>
              <a:rPr lang="en-US" sz="2800" dirty="0">
                <a:latin typeface="Times New Roman" panose="02020603050405020304" pitchFamily="18" charset="0"/>
                <a:cs typeface="Times New Roman" panose="02020603050405020304" pitchFamily="18" charset="0"/>
              </a:rPr>
              <a:t>The objective of project is to build a data model to predict the probability of default, whether the customer will default the loan or not by using the past data.</a:t>
            </a:r>
            <a:endParaRPr lang="en-IN" sz="28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559" y="623948"/>
            <a:ext cx="10629499" cy="646331"/>
          </a:xfrm>
          <a:prstGeom prst="rect">
            <a:avLst/>
          </a:prstGeom>
        </p:spPr>
        <p:txBody>
          <a:bodyPr wrap="square">
            <a:spAutoFit/>
          </a:bodyPr>
          <a:lstStyle/>
          <a:p>
            <a:pPr>
              <a:spcBef>
                <a:spcPts val="1200"/>
              </a:spcBef>
              <a:spcAft>
                <a:spcPts val="300"/>
              </a:spcAft>
            </a:pPr>
            <a:r>
              <a:rPr lang="en-US" sz="3600" b="1" dirty="0">
                <a:latin typeface="Times New Roman" panose="02020603050405020304" pitchFamily="18" charset="0"/>
              </a:rPr>
              <a:t>Feature Scaling</a:t>
            </a:r>
            <a:endParaRPr lang="en-IN" sz="3600" b="1" dirty="0">
              <a:latin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4755" y="1680034"/>
            <a:ext cx="10302241" cy="2207211"/>
          </a:xfrm>
          <a:prstGeom prst="rect">
            <a:avLst/>
          </a:prstGeom>
        </p:spPr>
      </p:pic>
      <p:sp>
        <p:nvSpPr>
          <p:cNvPr id="4" name="Rectangle 3"/>
          <p:cNvSpPr/>
          <p:nvPr/>
        </p:nvSpPr>
        <p:spPr>
          <a:xfrm>
            <a:off x="577614" y="4146592"/>
            <a:ext cx="10302241" cy="941283"/>
          </a:xfrm>
          <a:prstGeom prst="rect">
            <a:avLst/>
          </a:prstGeom>
        </p:spPr>
        <p:txBody>
          <a:bodyPr wrap="square">
            <a:spAutoFit/>
          </a:bodyPr>
          <a:lstStyle/>
          <a:p>
            <a:pPr>
              <a:spcBef>
                <a:spcPts val="1200"/>
              </a:spcBef>
              <a:spcAft>
                <a:spcPts val="300"/>
              </a:spcAft>
            </a:pPr>
            <a:r>
              <a:rPr lang="en-US" dirty="0">
                <a:latin typeface="Times New Roman" panose="02020603050405020304" pitchFamily="18" charset="0"/>
              </a:rPr>
              <a:t>We scale the data to avoid bias that can arise from large </a:t>
            </a:r>
            <a:r>
              <a:rPr lang="en-US" dirty="0" smtClean="0">
                <a:latin typeface="Times New Roman" panose="02020603050405020304" pitchFamily="18" charset="0"/>
              </a:rPr>
              <a:t>inconsistency </a:t>
            </a:r>
            <a:r>
              <a:rPr lang="en-US" dirty="0">
                <a:latin typeface="Times New Roman" panose="02020603050405020304" pitchFamily="18" charset="0"/>
              </a:rPr>
              <a:t>in numerical variables. While Normalization forces to return the values from 0 to 1. </a:t>
            </a:r>
            <a:r>
              <a:rPr lang="en-US" dirty="0" smtClean="0">
                <a:latin typeface="Times New Roman" panose="02020603050405020304" pitchFamily="18" charset="0"/>
              </a:rPr>
              <a:t>Standardization </a:t>
            </a:r>
            <a:r>
              <a:rPr lang="en-US" dirty="0">
                <a:latin typeface="Times New Roman" panose="02020603050405020304" pitchFamily="18" charset="0"/>
              </a:rPr>
              <a:t>forces to return the values from -3 to 3.</a:t>
            </a:r>
            <a:endParaRPr lang="en-IN" sz="1600" b="1" dirty="0">
              <a:latin typeface="Times New Roman" panose="02020603050405020304" pitchFamily="18" charset="0"/>
            </a:endParaRPr>
          </a:p>
          <a:p>
            <a:pPr>
              <a:lnSpc>
                <a:spcPts val="1000"/>
              </a:lnSpc>
              <a:spcAft>
                <a:spcPts val="0"/>
              </a:spcAft>
            </a:pPr>
            <a:r>
              <a:rPr lang="en-IN" dirty="0">
                <a:latin typeface="Times New Roman" panose="02020603050405020304" pitchFamily="18" charset="0"/>
                <a:ea typeface="Times New Roman" panose="02020603050405020304" pitchFamily="18" charset="0"/>
              </a:rPr>
              <a:t> </a:t>
            </a:r>
            <a:endParaRPr lang="en-IN" dirty="0" smtClean="0">
              <a:latin typeface="Times New Roman" panose="02020603050405020304" pitchFamily="18" charset="0"/>
              <a:ea typeface="Times New Roman" panose="02020603050405020304" pitchFamily="18" charset="0"/>
            </a:endParaRPr>
          </a:p>
          <a:p>
            <a:pPr>
              <a:lnSpc>
                <a:spcPts val="1000"/>
              </a:lnSpc>
              <a:spcAft>
                <a:spcPts val="0"/>
              </a:spcAft>
            </a:pPr>
            <a:r>
              <a:rPr lang="en-IN" dirty="0" smtClean="0">
                <a:latin typeface="Times New Roman" panose="02020603050405020304" pitchFamily="18" charset="0"/>
                <a:ea typeface="Times New Roman" panose="02020603050405020304" pitchFamily="18" charset="0"/>
              </a:rPr>
              <a:t>Here we have used standardization method to avoid the effects of outliers.</a:t>
            </a: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0957" y="462633"/>
            <a:ext cx="7261641" cy="646331"/>
          </a:xfrm>
          <a:prstGeom prst="rect">
            <a:avLst/>
          </a:prstGeom>
        </p:spPr>
        <p:txBody>
          <a:bodyPr wrap="square">
            <a:spAutoFit/>
          </a:bodyPr>
          <a:lstStyle/>
          <a:p>
            <a:r>
              <a:rPr lang="en-IN" sz="3600" b="1" dirty="0">
                <a:latin typeface="Times New Roman" panose="02020603050405020304" pitchFamily="18" charset="0"/>
                <a:ea typeface="Cambria" panose="02040503050406030204" pitchFamily="18" charset="0"/>
                <a:cs typeface="Times New Roman" panose="02020603050405020304" pitchFamily="18" charset="0"/>
              </a:rPr>
              <a:t>MODEL BUILDING</a:t>
            </a:r>
            <a:endParaRPr lang="en-IN" sz="3600" dirty="0">
              <a:latin typeface="Times New Roman" panose="02020603050405020304" pitchFamily="18" charset="0"/>
              <a:cs typeface="Times New Roman" panose="02020603050405020304" pitchFamily="18" charset="0"/>
            </a:endParaRPr>
          </a:p>
        </p:txBody>
      </p:sp>
      <p:sp>
        <p:nvSpPr>
          <p:cNvPr id="3" name="Rectangle 2"/>
          <p:cNvSpPr/>
          <p:nvPr/>
        </p:nvSpPr>
        <p:spPr>
          <a:xfrm>
            <a:off x="890957" y="1111619"/>
            <a:ext cx="10283974" cy="369332"/>
          </a:xfrm>
          <a:prstGeom prst="rect">
            <a:avLst/>
          </a:prstGeom>
        </p:spPr>
        <p:txBody>
          <a:bodyPr wrap="square">
            <a:spAutoFit/>
          </a:bodyPr>
          <a:lstStyle/>
          <a:p>
            <a:pPr marL="63500" marR="297815">
              <a:spcAft>
                <a:spcPts val="0"/>
              </a:spcAft>
            </a:pPr>
            <a:r>
              <a:rPr lang="en-IN" dirty="0">
                <a:latin typeface="Calibri" panose="020F0502020204030204" pitchFamily="34" charset="0"/>
                <a:ea typeface="Calibri" panose="020F0502020204030204" pitchFamily="34" charset="0"/>
              </a:rPr>
              <a:t>Here we created a custom function for </a:t>
            </a:r>
            <a:r>
              <a:rPr lang="en-IN" b="1" dirty="0">
                <a:latin typeface="Calibri" panose="020F0502020204030204" pitchFamily="34" charset="0"/>
                <a:ea typeface="Calibri" panose="020F0502020204030204" pitchFamily="34" charset="0"/>
              </a:rPr>
              <a:t>Confusion Matrix </a:t>
            </a:r>
            <a:r>
              <a:rPr lang="en-IN" dirty="0">
                <a:latin typeface="Calibri" panose="020F0502020204030204" pitchFamily="34" charset="0"/>
                <a:ea typeface="Calibri" panose="020F0502020204030204" pitchFamily="34" charset="0"/>
              </a:rPr>
              <a:t>for better understanding and organized look.</a:t>
            </a:r>
            <a:endParaRPr lang="en-IN" dirty="0">
              <a:effectLst/>
              <a:latin typeface="Times New Roman" panose="02020603050405020304" pitchFamily="18" charset="0"/>
              <a:ea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96835" y="1621732"/>
            <a:ext cx="8840184" cy="5009874"/>
          </a:xfrm>
          <a:prstGeom prst="rect">
            <a:avLst/>
          </a:prstGeom>
          <a:noFill/>
          <a:ln>
            <a:noFill/>
          </a:ln>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67E7CDE-06A3-4725-BE1E-78DFEC34A37A}"/>
              </a:ext>
            </a:extLst>
          </p:cNvPr>
          <p:cNvSpPr txBox="1"/>
          <p:nvPr/>
        </p:nvSpPr>
        <p:spPr>
          <a:xfrm>
            <a:off x="1101213" y="464263"/>
            <a:ext cx="6096000" cy="677108"/>
          </a:xfrm>
          <a:prstGeom prst="rect">
            <a:avLst/>
          </a:prstGeom>
          <a:noFill/>
        </p:spPr>
        <p:txBody>
          <a:bodyPr wrap="square">
            <a:spAutoFit/>
          </a:bodyPr>
          <a:lstStyle/>
          <a:p>
            <a:r>
              <a:rPr lang="en-IN" sz="3800" b="1" dirty="0">
                <a:effectLst/>
                <a:latin typeface="Times New Roman" panose="02020603050405020304" pitchFamily="18" charset="0"/>
                <a:ea typeface="Calibri" panose="020F0502020204030204" pitchFamily="34" charset="0"/>
                <a:cs typeface="Times New Roman" panose="02020603050405020304" pitchFamily="18" charset="0"/>
              </a:rPr>
              <a:t>Logistic Regression</a:t>
            </a:r>
            <a:endParaRPr lang="en-IN" sz="3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5C620D33-C256-4546-963E-DAD963BECF6D}"/>
              </a:ext>
            </a:extLst>
          </p:cNvPr>
          <p:cNvSpPr txBox="1"/>
          <p:nvPr/>
        </p:nvSpPr>
        <p:spPr>
          <a:xfrm>
            <a:off x="1002890" y="1229862"/>
            <a:ext cx="10186220" cy="646331"/>
          </a:xfrm>
          <a:prstGeom prst="rect">
            <a:avLst/>
          </a:prstGeom>
          <a:noFill/>
        </p:spPr>
        <p:txBody>
          <a:bodyPr wrap="square">
            <a:spAutoFit/>
          </a:bodyPr>
          <a:lstStyle/>
          <a:p>
            <a:pPr marL="69850" marR="207645" indent="-6350">
              <a:spcAft>
                <a:spcPts val="0"/>
              </a:spcAft>
            </a:pPr>
            <a:r>
              <a:rPr lang="en-IN" sz="1800" dirty="0">
                <a:effectLst/>
                <a:latin typeface="Times New Roman" panose="02020603050405020304" pitchFamily="18" charset="0"/>
                <a:ea typeface="Times New Roman" panose="02020603050405020304" pitchFamily="18" charset="0"/>
              </a:rPr>
              <a:t>From the </a:t>
            </a:r>
            <a:r>
              <a:rPr lang="en-IN" sz="1800" dirty="0" err="1">
                <a:effectLst/>
                <a:latin typeface="Times New Roman" panose="02020603050405020304" pitchFamily="18" charset="0"/>
                <a:ea typeface="Times New Roman" panose="02020603050405020304" pitchFamily="18" charset="0"/>
              </a:rPr>
              <a:t>sklearn.linear_model</a:t>
            </a:r>
            <a:r>
              <a:rPr lang="en-IN" sz="1800" dirty="0">
                <a:effectLst/>
                <a:latin typeface="Times New Roman" panose="02020603050405020304" pitchFamily="18" charset="0"/>
                <a:ea typeface="Times New Roman" panose="02020603050405020304" pitchFamily="18" charset="0"/>
              </a:rPr>
              <a:t> library using the ‘</a:t>
            </a:r>
            <a:r>
              <a:rPr lang="en-IN" sz="1800" dirty="0" err="1">
                <a:effectLst/>
                <a:latin typeface="Times New Roman" panose="02020603050405020304" pitchFamily="18" charset="0"/>
                <a:ea typeface="Times New Roman" panose="02020603050405020304" pitchFamily="18" charset="0"/>
              </a:rPr>
              <a:t>LogisticRegression</a:t>
            </a:r>
            <a:r>
              <a:rPr lang="en-IN" sz="1800" dirty="0">
                <a:effectLst/>
                <a:latin typeface="Times New Roman" panose="02020603050405020304" pitchFamily="18" charset="0"/>
                <a:ea typeface="Times New Roman" panose="02020603050405020304" pitchFamily="18" charset="0"/>
              </a:rPr>
              <a:t>’ , we created a logistic regression model and following results were interpreted.</a:t>
            </a:r>
          </a:p>
        </p:txBody>
      </p:sp>
      <p:pic>
        <p:nvPicPr>
          <p:cNvPr id="6" name="Picture 5">
            <a:extLst>
              <a:ext uri="{FF2B5EF4-FFF2-40B4-BE49-F238E27FC236}">
                <a16:creationId xmlns="" xmlns:a16="http://schemas.microsoft.com/office/drawing/2014/main" id="{6ADE22AE-B26D-472C-83D1-069DC80DD485}"/>
              </a:ext>
            </a:extLst>
          </p:cNvPr>
          <p:cNvPicPr/>
          <p:nvPr/>
        </p:nvPicPr>
        <p:blipFill>
          <a:blip r:embed="rId2"/>
          <a:stretch>
            <a:fillRect/>
          </a:stretch>
        </p:blipFill>
        <p:spPr>
          <a:xfrm>
            <a:off x="2143432" y="2180992"/>
            <a:ext cx="8072284" cy="4429053"/>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EF6F3C3-597B-4953-A038-B276F76868A4}"/>
              </a:ext>
            </a:extLst>
          </p:cNvPr>
          <p:cNvSpPr txBox="1"/>
          <p:nvPr/>
        </p:nvSpPr>
        <p:spPr>
          <a:xfrm>
            <a:off x="619431" y="499079"/>
            <a:ext cx="10314039" cy="646331"/>
          </a:xfrm>
          <a:prstGeom prst="rect">
            <a:avLst/>
          </a:prstGeom>
          <a:noFill/>
        </p:spPr>
        <p:txBody>
          <a:bodyPr wrap="square">
            <a:spAutoFit/>
          </a:bodyPr>
          <a:lstStyle/>
          <a:p>
            <a:pPr>
              <a:spcBef>
                <a:spcPts val="185"/>
              </a:spcBef>
            </a:pPr>
            <a:r>
              <a:rPr lang="en-IN" sz="3600" b="1" dirty="0" smtClean="0">
                <a:effectLst/>
                <a:latin typeface="Times New Roman" panose="02020603050405020304" pitchFamily="18" charset="0"/>
                <a:ea typeface="Times New Roman" panose="02020603050405020304" pitchFamily="18" charset="0"/>
              </a:rPr>
              <a:t>Tuning </a:t>
            </a:r>
            <a:r>
              <a:rPr lang="en-IN" sz="3600" b="1" dirty="0">
                <a:effectLst/>
                <a:latin typeface="Times New Roman" panose="02020603050405020304" pitchFamily="18" charset="0"/>
                <a:ea typeface="Times New Roman" panose="02020603050405020304" pitchFamily="18" charset="0"/>
              </a:rPr>
              <a:t>the Logistic Regression model</a:t>
            </a:r>
            <a:endParaRPr lang="en-IN" sz="36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 xmlns:a16="http://schemas.microsoft.com/office/drawing/2014/main" id="{FADF08D9-BBD3-478A-9965-A2DA62A68666}"/>
              </a:ext>
            </a:extLst>
          </p:cNvPr>
          <p:cNvPicPr/>
          <p:nvPr/>
        </p:nvPicPr>
        <p:blipFill>
          <a:blip r:embed="rId2"/>
          <a:stretch>
            <a:fillRect/>
          </a:stretch>
        </p:blipFill>
        <p:spPr>
          <a:xfrm>
            <a:off x="1877962" y="1895260"/>
            <a:ext cx="8209936" cy="4699635"/>
          </a:xfrm>
          <a:prstGeom prst="rect">
            <a:avLst/>
          </a:prstGeom>
        </p:spPr>
      </p:pic>
      <p:sp>
        <p:nvSpPr>
          <p:cNvPr id="6" name="TextBox 5">
            <a:extLst>
              <a:ext uri="{FF2B5EF4-FFF2-40B4-BE49-F238E27FC236}">
                <a16:creationId xmlns="" xmlns:a16="http://schemas.microsoft.com/office/drawing/2014/main" id="{F9CD024C-98B5-4135-B7D3-7609ACEDC335}"/>
              </a:ext>
            </a:extLst>
          </p:cNvPr>
          <p:cNvSpPr txBox="1"/>
          <p:nvPr/>
        </p:nvSpPr>
        <p:spPr>
          <a:xfrm>
            <a:off x="698089" y="1169943"/>
            <a:ext cx="6096000" cy="369332"/>
          </a:xfrm>
          <a:prstGeom prst="rect">
            <a:avLst/>
          </a:prstGeom>
          <a:noFill/>
        </p:spPr>
        <p:txBody>
          <a:bodyPr wrap="square">
            <a:spAutoFit/>
          </a:bodyPr>
          <a:lstStyle/>
          <a:p>
            <a:r>
              <a:rPr lang="en-IN" sz="1800" dirty="0">
                <a:effectLst/>
                <a:latin typeface="Calibri" panose="020F0502020204030204" pitchFamily="34" charset="0"/>
                <a:ea typeface="Times New Roman" panose="02020603050405020304" pitchFamily="18" charset="0"/>
              </a:rPr>
              <a:t>Adjusting the threshold level of the probabilities to 0.56</a:t>
            </a:r>
            <a:endParaRPr lang="en-IN" dirty="0"/>
          </a:p>
        </p:txBody>
      </p:sp>
    </p:spTree>
    <p:extLst>
      <p:ext uri="{BB962C8B-B14F-4D97-AF65-F5344CB8AC3E}">
        <p14:creationId xmlns:p14="http://schemas.microsoft.com/office/powerpoint/2010/main" val="36496737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BC9A5F5-2E97-4B13-9EA7-B213BC94A5F1}"/>
              </a:ext>
            </a:extLst>
          </p:cNvPr>
          <p:cNvSpPr txBox="1"/>
          <p:nvPr/>
        </p:nvSpPr>
        <p:spPr>
          <a:xfrm>
            <a:off x="599768" y="272717"/>
            <a:ext cx="6656438" cy="646331"/>
          </a:xfrm>
          <a:prstGeom prst="rect">
            <a:avLst/>
          </a:prstGeom>
          <a:noFill/>
        </p:spPr>
        <p:txBody>
          <a:bodyPr wrap="square">
            <a:spAutoFit/>
          </a:bodyPr>
          <a:lstStyle/>
          <a:p>
            <a:r>
              <a:rPr lang="en-IN" sz="3600" b="1" dirty="0" err="1">
                <a:solidFill>
                  <a:srgbClr val="000000"/>
                </a:solidFill>
                <a:effectLst/>
                <a:latin typeface="Times New Roman" panose="02020603050405020304" pitchFamily="18" charset="0"/>
                <a:ea typeface="Times New Roman" panose="02020603050405020304" pitchFamily="18" charset="0"/>
              </a:rPr>
              <a:t>DecisionTreeClassifier</a:t>
            </a:r>
            <a:endParaRPr lang="en-IN" sz="3600" b="1" dirty="0"/>
          </a:p>
        </p:txBody>
      </p:sp>
      <p:sp>
        <p:nvSpPr>
          <p:cNvPr id="5" name="TextBox 4">
            <a:extLst>
              <a:ext uri="{FF2B5EF4-FFF2-40B4-BE49-F238E27FC236}">
                <a16:creationId xmlns="" xmlns:a16="http://schemas.microsoft.com/office/drawing/2014/main" id="{C3F444EE-8884-4C61-92CA-EA19B5014053}"/>
              </a:ext>
            </a:extLst>
          </p:cNvPr>
          <p:cNvSpPr txBox="1"/>
          <p:nvPr/>
        </p:nvSpPr>
        <p:spPr>
          <a:xfrm>
            <a:off x="448693" y="828191"/>
            <a:ext cx="10261714" cy="646331"/>
          </a:xfrm>
          <a:prstGeom prst="rect">
            <a:avLst/>
          </a:prstGeom>
          <a:noFill/>
        </p:spPr>
        <p:txBody>
          <a:bodyPr wrap="square">
            <a:spAutoFit/>
          </a:bodyPr>
          <a:lstStyle/>
          <a:p>
            <a:pPr marR="207645"/>
            <a:r>
              <a:rPr lang="en-IN" sz="1800" dirty="0">
                <a:effectLst/>
                <a:latin typeface="Times New Roman" panose="02020603050405020304" pitchFamily="18" charset="0"/>
                <a:ea typeface="Times New Roman" panose="02020603050405020304" pitchFamily="18" charset="0"/>
              </a:rPr>
              <a:t>From the </a:t>
            </a:r>
            <a:r>
              <a:rPr lang="en-IN" sz="1800" dirty="0" err="1">
                <a:effectLst/>
                <a:latin typeface="Times New Roman" panose="02020603050405020304" pitchFamily="18" charset="0"/>
                <a:ea typeface="Times New Roman" panose="02020603050405020304" pitchFamily="18" charset="0"/>
              </a:rPr>
              <a:t>sklearn.tree</a:t>
            </a:r>
            <a:r>
              <a:rPr lang="en-IN" sz="1800" dirty="0">
                <a:effectLst/>
                <a:latin typeface="Times New Roman" panose="02020603050405020304" pitchFamily="18" charset="0"/>
                <a:ea typeface="Times New Roman" panose="02020603050405020304" pitchFamily="18" charset="0"/>
              </a:rPr>
              <a:t> library using the ‘</a:t>
            </a:r>
            <a:r>
              <a:rPr lang="en-IN" sz="1800" dirty="0" err="1">
                <a:effectLst/>
                <a:latin typeface="Times New Roman" panose="02020603050405020304" pitchFamily="18" charset="0"/>
                <a:ea typeface="Times New Roman" panose="02020603050405020304" pitchFamily="18" charset="0"/>
              </a:rPr>
              <a:t>DecisionTreeClassifier</a:t>
            </a:r>
            <a:r>
              <a:rPr lang="en-IN" sz="1800" dirty="0">
                <a:effectLst/>
                <a:latin typeface="Times New Roman" panose="02020603050405020304" pitchFamily="18" charset="0"/>
                <a:ea typeface="Times New Roman" panose="02020603050405020304" pitchFamily="18" charset="0"/>
              </a:rPr>
              <a:t>’ , we created a </a:t>
            </a:r>
            <a:r>
              <a:rPr lang="en-IN" sz="1800" dirty="0" err="1">
                <a:effectLst/>
                <a:latin typeface="Times New Roman" panose="02020603050405020304" pitchFamily="18" charset="0"/>
                <a:ea typeface="Times New Roman" panose="02020603050405020304" pitchFamily="18" charset="0"/>
              </a:rPr>
              <a:t>DecisionTree</a:t>
            </a:r>
            <a:r>
              <a:rPr lang="en-IN" sz="1800" dirty="0">
                <a:effectLst/>
                <a:latin typeface="Times New Roman" panose="02020603050405020304" pitchFamily="18" charset="0"/>
                <a:ea typeface="Times New Roman" panose="02020603050405020304" pitchFamily="18" charset="0"/>
              </a:rPr>
              <a:t> model and following results were interpreted</a:t>
            </a:r>
          </a:p>
        </p:txBody>
      </p:sp>
      <p:pic>
        <p:nvPicPr>
          <p:cNvPr id="6" name="Picture 5">
            <a:extLst>
              <a:ext uri="{FF2B5EF4-FFF2-40B4-BE49-F238E27FC236}">
                <a16:creationId xmlns="" xmlns:a16="http://schemas.microsoft.com/office/drawing/2014/main" id="{C882BF2B-AD2E-4D1E-BE11-E737DA1A77C7}"/>
              </a:ext>
            </a:extLst>
          </p:cNvPr>
          <p:cNvPicPr/>
          <p:nvPr/>
        </p:nvPicPr>
        <p:blipFill>
          <a:blip r:embed="rId2"/>
          <a:stretch>
            <a:fillRect/>
          </a:stretch>
        </p:blipFill>
        <p:spPr>
          <a:xfrm>
            <a:off x="1940118" y="1474522"/>
            <a:ext cx="7386762" cy="4090670"/>
          </a:xfrm>
          <a:prstGeom prst="rect">
            <a:avLst/>
          </a:prstGeom>
        </p:spPr>
      </p:pic>
    </p:spTree>
    <p:extLst>
      <p:ext uri="{BB962C8B-B14F-4D97-AF65-F5344CB8AC3E}">
        <p14:creationId xmlns:p14="http://schemas.microsoft.com/office/powerpoint/2010/main" val="159843735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B5DA983-C441-483B-9D95-CFAB95BFAFE8}"/>
              </a:ext>
            </a:extLst>
          </p:cNvPr>
          <p:cNvPicPr/>
          <p:nvPr/>
        </p:nvPicPr>
        <p:blipFill>
          <a:blip r:embed="rId2"/>
          <a:stretch>
            <a:fillRect/>
          </a:stretch>
        </p:blipFill>
        <p:spPr>
          <a:xfrm>
            <a:off x="1669775" y="1293225"/>
            <a:ext cx="7895644" cy="4304941"/>
          </a:xfrm>
          <a:prstGeom prst="rect">
            <a:avLst/>
          </a:prstGeom>
        </p:spPr>
      </p:pic>
      <p:sp>
        <p:nvSpPr>
          <p:cNvPr id="6" name="TextBox 5">
            <a:extLst>
              <a:ext uri="{FF2B5EF4-FFF2-40B4-BE49-F238E27FC236}">
                <a16:creationId xmlns="" xmlns:a16="http://schemas.microsoft.com/office/drawing/2014/main" id="{6D09D7DA-66ED-429E-A4E8-18FA76DD808A}"/>
              </a:ext>
            </a:extLst>
          </p:cNvPr>
          <p:cNvSpPr txBox="1"/>
          <p:nvPr/>
        </p:nvSpPr>
        <p:spPr>
          <a:xfrm>
            <a:off x="423408" y="646894"/>
            <a:ext cx="7663069"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After performing the </a:t>
            </a:r>
            <a:r>
              <a:rPr lang="en-US" sz="1800" dirty="0" err="1">
                <a:effectLst/>
                <a:latin typeface="Times New Roman" panose="02020603050405020304" pitchFamily="18" charset="0"/>
                <a:ea typeface="Times New Roman" panose="02020603050405020304" pitchFamily="18" charset="0"/>
              </a:rPr>
              <a:t>GridSearchCV</a:t>
            </a:r>
            <a:r>
              <a:rPr lang="en-US" sz="1800" dirty="0">
                <a:effectLst/>
                <a:latin typeface="Times New Roman" panose="02020603050405020304" pitchFamily="18" charset="0"/>
                <a:ea typeface="Times New Roman" panose="02020603050405020304" pitchFamily="18" charset="0"/>
              </a:rPr>
              <a:t> on Decision Tree Model , we found the best estimators mentioned above</a:t>
            </a:r>
            <a:endParaRPr lang="en-IN" dirty="0"/>
          </a:p>
        </p:txBody>
      </p:sp>
      <p:sp>
        <p:nvSpPr>
          <p:cNvPr id="8" name="TextBox 7">
            <a:extLst>
              <a:ext uri="{FF2B5EF4-FFF2-40B4-BE49-F238E27FC236}">
                <a16:creationId xmlns="" xmlns:a16="http://schemas.microsoft.com/office/drawing/2014/main" id="{C6F4174C-06FC-43EF-96D4-D885AA74D599}"/>
              </a:ext>
            </a:extLst>
          </p:cNvPr>
          <p:cNvSpPr txBox="1"/>
          <p:nvPr/>
        </p:nvSpPr>
        <p:spPr>
          <a:xfrm>
            <a:off x="423408" y="212899"/>
            <a:ext cx="6094674" cy="523220"/>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rPr>
              <a:t>Tunning the Decision Tree model</a:t>
            </a:r>
            <a:endParaRPr lang="en-IN" sz="2800" dirty="0"/>
          </a:p>
        </p:txBody>
      </p:sp>
    </p:spTree>
    <p:extLst>
      <p:ext uri="{BB962C8B-B14F-4D97-AF65-F5344CB8AC3E}">
        <p14:creationId xmlns:p14="http://schemas.microsoft.com/office/powerpoint/2010/main" val="412972871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ACA9CE5-EFE3-4C6E-B401-223FD97C0D7A}"/>
              </a:ext>
            </a:extLst>
          </p:cNvPr>
          <p:cNvSpPr txBox="1"/>
          <p:nvPr/>
        </p:nvSpPr>
        <p:spPr>
          <a:xfrm>
            <a:off x="574482" y="324216"/>
            <a:ext cx="6094674" cy="646331"/>
          </a:xfrm>
          <a:prstGeom prst="rect">
            <a:avLst/>
          </a:prstGeom>
          <a:noFill/>
        </p:spPr>
        <p:txBody>
          <a:bodyPr wrap="square">
            <a:spAutoFit/>
          </a:bodyPr>
          <a:lstStyle/>
          <a:p>
            <a:pPr>
              <a:spcBef>
                <a:spcPts val="765"/>
              </a:spcBef>
              <a:spcAft>
                <a:spcPts val="300"/>
              </a:spcAft>
            </a:pPr>
            <a:r>
              <a:rPr lang="en-US" sz="3600" b="1" i="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RandomForestClassifier</a:t>
            </a:r>
            <a:endParaRPr lang="en-IN" sz="3600" b="1" i="1" dirty="0">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 xmlns:a16="http://schemas.microsoft.com/office/drawing/2014/main" id="{1BAA2723-EE05-4BC8-B58E-8A264F85E8CF}"/>
              </a:ext>
            </a:extLst>
          </p:cNvPr>
          <p:cNvSpPr txBox="1"/>
          <p:nvPr/>
        </p:nvSpPr>
        <p:spPr>
          <a:xfrm>
            <a:off x="487019" y="1001863"/>
            <a:ext cx="10255194" cy="646331"/>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From the </a:t>
            </a:r>
            <a:r>
              <a:rPr lang="en-IN" sz="1800" dirty="0" err="1">
                <a:effectLst/>
                <a:latin typeface="Times New Roman" panose="02020603050405020304" pitchFamily="18" charset="0"/>
                <a:ea typeface="Times New Roman" panose="02020603050405020304" pitchFamily="18" charset="0"/>
              </a:rPr>
              <a:t>sklearn.ensemble</a:t>
            </a:r>
            <a:r>
              <a:rPr lang="en-IN" sz="1800" dirty="0">
                <a:effectLst/>
                <a:latin typeface="Times New Roman" panose="02020603050405020304" pitchFamily="18" charset="0"/>
                <a:ea typeface="Times New Roman" panose="02020603050405020304" pitchFamily="18" charset="0"/>
              </a:rPr>
              <a:t> library using the ‘</a:t>
            </a:r>
            <a:r>
              <a:rPr lang="en-IN" sz="1800" dirty="0" err="1">
                <a:effectLst/>
                <a:latin typeface="Times New Roman" panose="02020603050405020304" pitchFamily="18" charset="0"/>
                <a:ea typeface="Times New Roman" panose="02020603050405020304" pitchFamily="18" charset="0"/>
              </a:rPr>
              <a:t>RandomForestClassifier</a:t>
            </a:r>
            <a:r>
              <a:rPr lang="en-IN" sz="1800" dirty="0">
                <a:effectLst/>
                <a:latin typeface="Times New Roman" panose="02020603050405020304" pitchFamily="18" charset="0"/>
                <a:ea typeface="Times New Roman" panose="02020603050405020304" pitchFamily="18" charset="0"/>
              </a:rPr>
              <a:t>’ , we created a Random Forest model and following results were interpreted</a:t>
            </a:r>
            <a:endParaRPr lang="en-IN" dirty="0"/>
          </a:p>
        </p:txBody>
      </p:sp>
      <p:pic>
        <p:nvPicPr>
          <p:cNvPr id="6" name="Picture 5">
            <a:extLst>
              <a:ext uri="{FF2B5EF4-FFF2-40B4-BE49-F238E27FC236}">
                <a16:creationId xmlns="" xmlns:a16="http://schemas.microsoft.com/office/drawing/2014/main" id="{760E9502-0A35-44E1-BCA0-8F1269B2CCD5}"/>
              </a:ext>
            </a:extLst>
          </p:cNvPr>
          <p:cNvPicPr/>
          <p:nvPr/>
        </p:nvPicPr>
        <p:blipFill>
          <a:blip r:embed="rId2"/>
          <a:stretch>
            <a:fillRect/>
          </a:stretch>
        </p:blipFill>
        <p:spPr>
          <a:xfrm>
            <a:off x="2178657" y="1965757"/>
            <a:ext cx="7315200" cy="4091940"/>
          </a:xfrm>
          <a:prstGeom prst="rect">
            <a:avLst/>
          </a:prstGeom>
        </p:spPr>
      </p:pic>
    </p:spTree>
    <p:extLst>
      <p:ext uri="{BB962C8B-B14F-4D97-AF65-F5344CB8AC3E}">
        <p14:creationId xmlns:p14="http://schemas.microsoft.com/office/powerpoint/2010/main" val="3341908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EE52DE8-CF3F-4DD6-B7C3-50793204152C}"/>
              </a:ext>
            </a:extLst>
          </p:cNvPr>
          <p:cNvSpPr txBox="1"/>
          <p:nvPr/>
        </p:nvSpPr>
        <p:spPr>
          <a:xfrm>
            <a:off x="709655" y="173142"/>
            <a:ext cx="6094674" cy="646331"/>
          </a:xfrm>
          <a:prstGeom prst="rect">
            <a:avLst/>
          </a:prstGeom>
          <a:noFill/>
        </p:spPr>
        <p:txBody>
          <a:bodyPr wrap="square">
            <a:spAutoFit/>
          </a:bodyPr>
          <a:lstStyle/>
          <a:p>
            <a:pPr>
              <a:spcBef>
                <a:spcPts val="765"/>
              </a:spcBef>
              <a:spcAft>
                <a:spcPts val="300"/>
              </a:spcAft>
            </a:pPr>
            <a:r>
              <a:rPr lang="en-US" sz="3600" b="1" i="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GradientBoostingClassifier</a:t>
            </a:r>
            <a:endParaRPr lang="en-IN" sz="3600" b="1" i="1" dirty="0">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 xmlns:a16="http://schemas.microsoft.com/office/drawing/2014/main" id="{60AC3724-029D-4DFF-ACEC-F326888E15BF}"/>
              </a:ext>
            </a:extLst>
          </p:cNvPr>
          <p:cNvSpPr txBox="1"/>
          <p:nvPr/>
        </p:nvSpPr>
        <p:spPr>
          <a:xfrm>
            <a:off x="709654" y="882106"/>
            <a:ext cx="9619089" cy="646331"/>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From the </a:t>
            </a:r>
            <a:r>
              <a:rPr lang="en-IN" sz="1800" dirty="0" err="1">
                <a:effectLst/>
                <a:latin typeface="Times New Roman" panose="02020603050405020304" pitchFamily="18" charset="0"/>
                <a:ea typeface="Times New Roman" panose="02020603050405020304" pitchFamily="18" charset="0"/>
              </a:rPr>
              <a:t>sklearn.ensemble</a:t>
            </a:r>
            <a:r>
              <a:rPr lang="en-IN" sz="1800" dirty="0">
                <a:effectLst/>
                <a:latin typeface="Times New Roman" panose="02020603050405020304" pitchFamily="18" charset="0"/>
                <a:ea typeface="Times New Roman" panose="02020603050405020304" pitchFamily="18" charset="0"/>
              </a:rPr>
              <a:t> library using the ‘</a:t>
            </a:r>
            <a:r>
              <a:rPr lang="en-IN" sz="1800" dirty="0" err="1">
                <a:effectLst/>
                <a:latin typeface="Times New Roman" panose="02020603050405020304" pitchFamily="18" charset="0"/>
                <a:ea typeface="Times New Roman" panose="02020603050405020304" pitchFamily="18" charset="0"/>
              </a:rPr>
              <a:t>GradientBoostingClassifier</a:t>
            </a:r>
            <a:r>
              <a:rPr lang="en-IN" sz="1800" dirty="0">
                <a:effectLst/>
                <a:latin typeface="Times New Roman" panose="02020603050405020304" pitchFamily="18" charset="0"/>
                <a:ea typeface="Times New Roman" panose="02020603050405020304" pitchFamily="18" charset="0"/>
              </a:rPr>
              <a:t>’ , we created a </a:t>
            </a:r>
            <a:r>
              <a:rPr lang="en-IN" sz="1800" dirty="0" err="1">
                <a:effectLst/>
                <a:latin typeface="Times New Roman" panose="02020603050405020304" pitchFamily="18" charset="0"/>
                <a:ea typeface="Times New Roman" panose="02020603050405020304" pitchFamily="18" charset="0"/>
              </a:rPr>
              <a:t>GradientBoosting</a:t>
            </a:r>
            <a:r>
              <a:rPr lang="en-IN" sz="1800" dirty="0">
                <a:effectLst/>
                <a:latin typeface="Times New Roman" panose="02020603050405020304" pitchFamily="18" charset="0"/>
                <a:ea typeface="Times New Roman" panose="02020603050405020304" pitchFamily="18" charset="0"/>
              </a:rPr>
              <a:t> model and following results were interpreted</a:t>
            </a:r>
            <a:endParaRPr lang="en-IN" dirty="0"/>
          </a:p>
        </p:txBody>
      </p:sp>
      <p:pic>
        <p:nvPicPr>
          <p:cNvPr id="7" name="Picture 6">
            <a:extLst>
              <a:ext uri="{FF2B5EF4-FFF2-40B4-BE49-F238E27FC236}">
                <a16:creationId xmlns="" xmlns:a16="http://schemas.microsoft.com/office/drawing/2014/main" id="{C7EDC43F-16AB-4A7E-A559-6A7C8D8F1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125" y="1731585"/>
            <a:ext cx="8165660" cy="4778154"/>
          </a:xfrm>
          <a:prstGeom prst="rect">
            <a:avLst/>
          </a:prstGeom>
        </p:spPr>
      </p:pic>
    </p:spTree>
    <p:extLst>
      <p:ext uri="{BB962C8B-B14F-4D97-AF65-F5344CB8AC3E}">
        <p14:creationId xmlns:p14="http://schemas.microsoft.com/office/powerpoint/2010/main" val="354747349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0972BC8-7A7C-40E5-83FA-BA269834234E}"/>
              </a:ext>
            </a:extLst>
          </p:cNvPr>
          <p:cNvSpPr txBox="1"/>
          <p:nvPr/>
        </p:nvSpPr>
        <p:spPr>
          <a:xfrm>
            <a:off x="785447" y="407349"/>
            <a:ext cx="6096000" cy="646331"/>
          </a:xfrm>
          <a:prstGeom prst="rect">
            <a:avLst/>
          </a:prstGeom>
          <a:noFill/>
        </p:spPr>
        <p:txBody>
          <a:bodyPr wrap="square">
            <a:spAutoFit/>
          </a:bodyPr>
          <a:lstStyle/>
          <a:p>
            <a:pPr>
              <a:spcBef>
                <a:spcPts val="645"/>
              </a:spcBef>
              <a:spcAft>
                <a:spcPts val="300"/>
              </a:spcAft>
            </a:pPr>
            <a:r>
              <a:rPr lang="en-US" sz="3600" b="1" kern="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Neural Network</a:t>
            </a:r>
            <a:endParaRPr lang="en-IN" sz="3600" b="1" kern="1600" dirty="0">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 xmlns:a16="http://schemas.microsoft.com/office/drawing/2014/main" id="{133D6EAF-4255-4C69-B2BA-08713221B0AC}"/>
              </a:ext>
            </a:extLst>
          </p:cNvPr>
          <p:cNvSpPr txBox="1"/>
          <p:nvPr/>
        </p:nvSpPr>
        <p:spPr>
          <a:xfrm>
            <a:off x="621324" y="1326104"/>
            <a:ext cx="9976338" cy="646331"/>
          </a:xfrm>
          <a:prstGeom prst="rect">
            <a:avLst/>
          </a:prstGeom>
          <a:noFill/>
        </p:spPr>
        <p:txBody>
          <a:bodyPr wrap="square">
            <a:spAutoFit/>
          </a:bodyPr>
          <a:lstStyle/>
          <a:p>
            <a:pPr marR="207645"/>
            <a:r>
              <a:rPr lang="en-IN" sz="1800" dirty="0">
                <a:effectLst/>
                <a:latin typeface="Times New Roman" panose="02020603050405020304" pitchFamily="18" charset="0"/>
                <a:ea typeface="Times New Roman" panose="02020603050405020304" pitchFamily="18" charset="0"/>
              </a:rPr>
              <a:t>From the </a:t>
            </a:r>
            <a:r>
              <a:rPr lang="en-IN" sz="1800" dirty="0" err="1">
                <a:effectLst/>
                <a:latin typeface="Times New Roman" panose="02020603050405020304" pitchFamily="18" charset="0"/>
                <a:ea typeface="Times New Roman" panose="02020603050405020304" pitchFamily="18" charset="0"/>
              </a:rPr>
              <a:t>sklearn.neural_network</a:t>
            </a:r>
            <a:r>
              <a:rPr lang="en-IN" sz="1800" dirty="0">
                <a:effectLst/>
                <a:latin typeface="Times New Roman" panose="02020603050405020304" pitchFamily="18" charset="0"/>
                <a:ea typeface="Times New Roman" panose="02020603050405020304" pitchFamily="18" charset="0"/>
              </a:rPr>
              <a:t> library using the ‘</a:t>
            </a:r>
            <a:r>
              <a:rPr lang="en-IN" sz="1800" dirty="0" err="1">
                <a:effectLst/>
                <a:latin typeface="Times New Roman" panose="02020603050405020304" pitchFamily="18" charset="0"/>
                <a:ea typeface="Times New Roman" panose="02020603050405020304" pitchFamily="18" charset="0"/>
              </a:rPr>
              <a:t>MLPClassifier</a:t>
            </a:r>
            <a:r>
              <a:rPr lang="en-IN" sz="1800" dirty="0">
                <a:effectLst/>
                <a:latin typeface="Times New Roman" panose="02020603050405020304" pitchFamily="18" charset="0"/>
                <a:ea typeface="Times New Roman" panose="02020603050405020304" pitchFamily="18" charset="0"/>
              </a:rPr>
              <a:t>’ , we created a </a:t>
            </a:r>
            <a:r>
              <a:rPr lang="en-IN" sz="1800" dirty="0" err="1">
                <a:effectLst/>
                <a:latin typeface="Times New Roman" panose="02020603050405020304" pitchFamily="18" charset="0"/>
                <a:ea typeface="Times New Roman" panose="02020603050405020304" pitchFamily="18" charset="0"/>
              </a:rPr>
              <a:t>MLPClassifier</a:t>
            </a:r>
            <a:r>
              <a:rPr lang="en-IN" sz="1800" dirty="0">
                <a:effectLst/>
                <a:latin typeface="Times New Roman" panose="02020603050405020304" pitchFamily="18" charset="0"/>
                <a:ea typeface="Times New Roman" panose="02020603050405020304" pitchFamily="18" charset="0"/>
              </a:rPr>
              <a:t> model and following results were interpreted</a:t>
            </a:r>
          </a:p>
        </p:txBody>
      </p:sp>
      <p:pic>
        <p:nvPicPr>
          <p:cNvPr id="6" name="Picture 5">
            <a:extLst>
              <a:ext uri="{FF2B5EF4-FFF2-40B4-BE49-F238E27FC236}">
                <a16:creationId xmlns="" xmlns:a16="http://schemas.microsoft.com/office/drawing/2014/main" id="{871AEC4F-1A90-41C3-A551-52C14436F785}"/>
              </a:ext>
            </a:extLst>
          </p:cNvPr>
          <p:cNvPicPr/>
          <p:nvPr/>
        </p:nvPicPr>
        <p:blipFill>
          <a:blip r:embed="rId2"/>
          <a:stretch>
            <a:fillRect/>
          </a:stretch>
        </p:blipFill>
        <p:spPr>
          <a:xfrm>
            <a:off x="2040206" y="2244859"/>
            <a:ext cx="7971301" cy="4155440"/>
          </a:xfrm>
          <a:prstGeom prst="rect">
            <a:avLst/>
          </a:prstGeom>
        </p:spPr>
      </p:pic>
    </p:spTree>
    <p:extLst>
      <p:ext uri="{BB962C8B-B14F-4D97-AF65-F5344CB8AC3E}">
        <p14:creationId xmlns:p14="http://schemas.microsoft.com/office/powerpoint/2010/main" val="205228596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6F94376-B7BB-460F-9DCE-89FB65DE2F44}"/>
              </a:ext>
            </a:extLst>
          </p:cNvPr>
          <p:cNvSpPr txBox="1"/>
          <p:nvPr/>
        </p:nvSpPr>
        <p:spPr>
          <a:xfrm>
            <a:off x="715106" y="606642"/>
            <a:ext cx="6342185" cy="584775"/>
          </a:xfrm>
          <a:prstGeom prst="rect">
            <a:avLst/>
          </a:prstGeom>
          <a:noFill/>
        </p:spPr>
        <p:txBody>
          <a:bodyPr wrap="square">
            <a:spAutoFit/>
          </a:bodyPr>
          <a:lstStyle/>
          <a:p>
            <a:r>
              <a:rPr lang="en-IN" sz="3200" b="1" dirty="0">
                <a:effectLst/>
                <a:latin typeface="Times New Roman" panose="02020603050405020304" pitchFamily="18" charset="0"/>
                <a:ea typeface="Times New Roman" panose="02020603050405020304" pitchFamily="18" charset="0"/>
              </a:rPr>
              <a:t>Tunning the </a:t>
            </a:r>
            <a:r>
              <a:rPr lang="en-IN" sz="3200" b="1" dirty="0" err="1">
                <a:effectLst/>
                <a:latin typeface="Times New Roman" panose="02020603050405020304" pitchFamily="18" charset="0"/>
                <a:ea typeface="Times New Roman" panose="02020603050405020304" pitchFamily="18" charset="0"/>
              </a:rPr>
              <a:t>MLPClassifier</a:t>
            </a:r>
            <a:r>
              <a:rPr lang="en-IN" sz="3200" b="1" dirty="0">
                <a:effectLst/>
                <a:latin typeface="Times New Roman" panose="02020603050405020304" pitchFamily="18" charset="0"/>
                <a:ea typeface="Times New Roman" panose="02020603050405020304" pitchFamily="18" charset="0"/>
              </a:rPr>
              <a:t> model</a:t>
            </a:r>
            <a:endParaRPr lang="en-IN" sz="3200" dirty="0"/>
          </a:p>
        </p:txBody>
      </p:sp>
      <p:sp>
        <p:nvSpPr>
          <p:cNvPr id="5" name="TextBox 4">
            <a:extLst>
              <a:ext uri="{FF2B5EF4-FFF2-40B4-BE49-F238E27FC236}">
                <a16:creationId xmlns="" xmlns:a16="http://schemas.microsoft.com/office/drawing/2014/main" id="{AC725CC9-C04D-4FBD-810B-2469B57F41A0}"/>
              </a:ext>
            </a:extLst>
          </p:cNvPr>
          <p:cNvSpPr txBox="1"/>
          <p:nvPr/>
        </p:nvSpPr>
        <p:spPr>
          <a:xfrm>
            <a:off x="586152" y="1359097"/>
            <a:ext cx="10257693"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After performing the </a:t>
            </a:r>
            <a:r>
              <a:rPr lang="en-US" sz="1800" dirty="0" err="1">
                <a:effectLst/>
                <a:latin typeface="Times New Roman" panose="02020603050405020304" pitchFamily="18" charset="0"/>
                <a:ea typeface="Times New Roman" panose="02020603050405020304" pitchFamily="18" charset="0"/>
              </a:rPr>
              <a:t>GridSearchCV</a:t>
            </a:r>
            <a:r>
              <a:rPr lang="en-US" sz="1800" dirty="0">
                <a:effectLst/>
                <a:latin typeface="Times New Roman" panose="02020603050405020304" pitchFamily="18" charset="0"/>
                <a:ea typeface="Times New Roman" panose="02020603050405020304" pitchFamily="18" charset="0"/>
              </a:rPr>
              <a:t> on </a:t>
            </a:r>
            <a:r>
              <a:rPr lang="en-US" sz="1800" dirty="0" err="1">
                <a:effectLst/>
                <a:latin typeface="Times New Roman" panose="02020603050405020304" pitchFamily="18" charset="0"/>
                <a:ea typeface="Times New Roman" panose="02020603050405020304" pitchFamily="18" charset="0"/>
              </a:rPr>
              <a:t>MLPClassifier</a:t>
            </a:r>
            <a:r>
              <a:rPr lang="en-US" sz="1800" dirty="0">
                <a:effectLst/>
                <a:latin typeface="Times New Roman" panose="02020603050405020304" pitchFamily="18" charset="0"/>
                <a:ea typeface="Times New Roman" panose="02020603050405020304" pitchFamily="18" charset="0"/>
              </a:rPr>
              <a:t> Model , we found the best estimators mentioned above</a:t>
            </a:r>
            <a:endParaRPr lang="en-IN" dirty="0"/>
          </a:p>
        </p:txBody>
      </p:sp>
      <p:pic>
        <p:nvPicPr>
          <p:cNvPr id="6" name="Picture 5">
            <a:extLst>
              <a:ext uri="{FF2B5EF4-FFF2-40B4-BE49-F238E27FC236}">
                <a16:creationId xmlns="" xmlns:a16="http://schemas.microsoft.com/office/drawing/2014/main" id="{56A11524-FEA8-4F6F-926B-CF39D1863BFC}"/>
              </a:ext>
            </a:extLst>
          </p:cNvPr>
          <p:cNvPicPr/>
          <p:nvPr/>
        </p:nvPicPr>
        <p:blipFill>
          <a:blip r:embed="rId2"/>
          <a:stretch>
            <a:fillRect/>
          </a:stretch>
        </p:blipFill>
        <p:spPr>
          <a:xfrm>
            <a:off x="1809650" y="2286244"/>
            <a:ext cx="8178411" cy="3879850"/>
          </a:xfrm>
          <a:prstGeom prst="rect">
            <a:avLst/>
          </a:prstGeom>
        </p:spPr>
      </p:pic>
    </p:spTree>
    <p:extLst>
      <p:ext uri="{BB962C8B-B14F-4D97-AF65-F5344CB8AC3E}">
        <p14:creationId xmlns:p14="http://schemas.microsoft.com/office/powerpoint/2010/main" val="23728382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570" y="603115"/>
            <a:ext cx="6157609"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INTRODUCTION</a:t>
            </a:r>
          </a:p>
        </p:txBody>
      </p:sp>
      <p:sp>
        <p:nvSpPr>
          <p:cNvPr id="4" name="Rectangle 3"/>
          <p:cNvSpPr/>
          <p:nvPr/>
        </p:nvSpPr>
        <p:spPr>
          <a:xfrm>
            <a:off x="705458" y="1665238"/>
            <a:ext cx="9503923" cy="3477875"/>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rPr>
              <a:t>Investors (lenders) provide loans to borrowers in exchange with an agreement of repayment with interest.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That means the lender only makes profit (interest) if the borrower pays off the loan. However, if he/she doesn’t repay the loan, then the lender loses money.</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XYZ Corp. is looking towards building a model to predict default in the future, which will help them in deciding whether to sanction a loan or not.</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So all in all it is like stepping into the shoe of the loan issuer and manage credit risk by using the past data and deciding who to give loan in future. </a:t>
            </a: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1114425" y="847725"/>
            <a:ext cx="7762875"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Final Model</a:t>
            </a:r>
            <a:endParaRPr lang="en-IN" sz="3600" b="1" dirty="0">
              <a:latin typeface="Times New Roman" panose="02020603050405020304" pitchFamily="18" charset="0"/>
              <a:cs typeface="Times New Roman" panose="02020603050405020304" pitchFamily="18" charset="0"/>
            </a:endParaRPr>
          </a:p>
        </p:txBody>
      </p:sp>
      <p:sp>
        <p:nvSpPr>
          <p:cNvPr id="67" name="Rectangle 66"/>
          <p:cNvSpPr/>
          <p:nvPr/>
        </p:nvSpPr>
        <p:spPr>
          <a:xfrm>
            <a:off x="981074" y="1685650"/>
            <a:ext cx="9048751" cy="961802"/>
          </a:xfrm>
          <a:prstGeom prst="rect">
            <a:avLst/>
          </a:prstGeom>
        </p:spPr>
        <p:txBody>
          <a:bodyPr wrap="square">
            <a:spAutoFit/>
          </a:bodyPr>
          <a:lstStyle/>
          <a:p>
            <a:pPr>
              <a:spcBef>
                <a:spcPts val="1200"/>
              </a:spcBef>
              <a:spcAft>
                <a:spcPts val="300"/>
              </a:spcAft>
            </a:pPr>
            <a:r>
              <a:rPr lang="en-US" dirty="0" smtClean="0">
                <a:latin typeface="Times New Roman" panose="02020603050405020304" pitchFamily="18" charset="0"/>
                <a:ea typeface="Calibri" panose="020F0502020204030204" pitchFamily="34" charset="0"/>
              </a:rPr>
              <a:t>Decision </a:t>
            </a:r>
            <a:r>
              <a:rPr lang="en-US" dirty="0">
                <a:latin typeface="Times New Roman" panose="02020603050405020304" pitchFamily="18" charset="0"/>
                <a:ea typeface="Calibri" panose="020F0502020204030204" pitchFamily="34" charset="0"/>
              </a:rPr>
              <a:t>tree gave us very high Accuracy and very low Type 1 &amp; Type 2 error. So, we chose Decision tree model for the entire data prediction.</a:t>
            </a:r>
            <a:endParaRPr lang="en-IN" sz="1600" b="1" dirty="0">
              <a:latin typeface="Times New Roman" panose="02020603050405020304" pitchFamily="18" charset="0"/>
            </a:endParaRPr>
          </a:p>
          <a:p>
            <a:pPr>
              <a:spcAft>
                <a:spcPts val="0"/>
              </a:spcAft>
            </a:pPr>
            <a:r>
              <a:rPr lang="en-US" dirty="0">
                <a:latin typeface="Times New Roman" panose="02020603050405020304" pitchFamily="18" charset="0"/>
                <a:ea typeface="Calibri" panose="020F0502020204030204" pitchFamily="34" charset="0"/>
              </a:rPr>
              <a:t>Above code describes the prediction on the entire data set.</a:t>
            </a:r>
            <a:endParaRPr lang="en-IN" dirty="0">
              <a:effectLst/>
              <a:latin typeface="Times New Roman" panose="02020603050405020304" pitchFamily="18" charset="0"/>
              <a:ea typeface="Times New Roman" panose="02020603050405020304" pitchFamily="18" charset="0"/>
            </a:endParaRPr>
          </a:p>
        </p:txBody>
      </p:sp>
      <p:pic>
        <p:nvPicPr>
          <p:cNvPr id="68" name="Picture 67"/>
          <p:cNvPicPr/>
          <p:nvPr/>
        </p:nvPicPr>
        <p:blipFill>
          <a:blip r:embed="rId2">
            <a:extLst>
              <a:ext uri="{28A0092B-C50C-407E-A947-70E740481C1C}">
                <a14:useLocalDpi xmlns:a14="http://schemas.microsoft.com/office/drawing/2010/main" val="0"/>
              </a:ext>
            </a:extLst>
          </a:blip>
          <a:stretch>
            <a:fillRect/>
          </a:stretch>
        </p:blipFill>
        <p:spPr>
          <a:xfrm>
            <a:off x="981074" y="2839046"/>
            <a:ext cx="8054976" cy="883959"/>
          </a:xfrm>
          <a:prstGeom prst="rect">
            <a:avLst/>
          </a:prstGeom>
        </p:spPr>
      </p:pic>
      <p:sp>
        <p:nvSpPr>
          <p:cNvPr id="69" name="Rectangle 68"/>
          <p:cNvSpPr/>
          <p:nvPr/>
        </p:nvSpPr>
        <p:spPr>
          <a:xfrm>
            <a:off x="981073" y="4020235"/>
            <a:ext cx="8401051" cy="369332"/>
          </a:xfrm>
          <a:prstGeom prst="rect">
            <a:avLst/>
          </a:prstGeom>
        </p:spPr>
        <p:txBody>
          <a:bodyPr wrap="square">
            <a:spAutoFit/>
          </a:bodyPr>
          <a:lstStyle/>
          <a:p>
            <a:pPr>
              <a:spcAft>
                <a:spcPts val="0"/>
              </a:spcAft>
            </a:pPr>
            <a:r>
              <a:rPr lang="en-US" dirty="0">
                <a:latin typeface="Times New Roman" panose="02020603050405020304" pitchFamily="18" charset="0"/>
                <a:ea typeface="Calibri" panose="020F0502020204030204" pitchFamily="34" charset="0"/>
              </a:rPr>
              <a:t>With the above code we have exported the predicted </a:t>
            </a:r>
            <a:r>
              <a:rPr lang="en-US" dirty="0" err="1">
                <a:latin typeface="Times New Roman" panose="02020603050405020304" pitchFamily="18" charset="0"/>
                <a:ea typeface="Calibri" panose="020F0502020204030204" pitchFamily="34" charset="0"/>
              </a:rPr>
              <a:t>dataframe</a:t>
            </a:r>
            <a:r>
              <a:rPr lang="en-US" dirty="0">
                <a:latin typeface="Times New Roman" panose="02020603050405020304" pitchFamily="18" charset="0"/>
                <a:ea typeface="Calibri" panose="020F0502020204030204" pitchFamily="34" charset="0"/>
              </a:rPr>
              <a:t> to root directory.</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8088955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365125"/>
            <a:ext cx="10700657" cy="650875"/>
          </a:xfrm>
        </p:spPr>
        <p:txBody>
          <a:bodyPr>
            <a:normAutofit/>
          </a:bodyPr>
          <a:lstStyle/>
          <a:p>
            <a:r>
              <a:rPr lang="en-US" sz="36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78971" y="1016000"/>
            <a:ext cx="10874829" cy="5675086"/>
          </a:xfrm>
        </p:spPr>
        <p:txBody>
          <a:bodyPr/>
          <a:lstStyle/>
          <a:p>
            <a:pPr marL="0" indent="0">
              <a:buNone/>
            </a:pPr>
            <a:endParaRPr lang="en-US" dirty="0"/>
          </a:p>
          <a:p>
            <a:r>
              <a:rPr lang="en-US" dirty="0"/>
              <a:t>With regards the XYZ Corp. </a:t>
            </a:r>
            <a:r>
              <a:rPr lang="en-US" dirty="0" smtClean="0"/>
              <a:t>Lending</a:t>
            </a:r>
            <a:endParaRPr lang="en-IN" dirty="0"/>
          </a:p>
          <a:p>
            <a:r>
              <a:rPr lang="en-US" dirty="0"/>
              <a:t>By looking at the Statistics from the above models we can conclude that all these above models are good but we would go forward with the </a:t>
            </a:r>
            <a:r>
              <a:rPr lang="en-US" b="1" dirty="0"/>
              <a:t>Decision Tree model</a:t>
            </a:r>
            <a:r>
              <a:rPr lang="en-US" dirty="0"/>
              <a:t> when we compare it with other models.</a:t>
            </a:r>
            <a:endParaRPr lang="en-IN" dirty="0"/>
          </a:p>
          <a:p>
            <a:r>
              <a:rPr lang="en-US" dirty="0"/>
              <a:t>The stats of the Decision tree model are the best than other models as it has </a:t>
            </a:r>
            <a:r>
              <a:rPr lang="en-US" b="1" dirty="0"/>
              <a:t>less Type 1 &amp; Type 2 errors and High F1 score &amp; Accuracy</a:t>
            </a:r>
            <a:r>
              <a:rPr lang="en-US" b="1" dirty="0" smtClean="0"/>
              <a:t>.</a:t>
            </a:r>
            <a:r>
              <a:rPr lang="en-US" dirty="0"/>
              <a:t> </a:t>
            </a:r>
            <a:endParaRPr lang="en-IN" dirty="0"/>
          </a:p>
          <a:p>
            <a:r>
              <a:rPr lang="en-US" dirty="0"/>
              <a:t>Therefore, we will produce the Decision Tree model to XYZ Corp. to predict future defaults.</a:t>
            </a:r>
            <a:endParaRPr lang="en-IN" dirty="0"/>
          </a:p>
          <a:p>
            <a:pPr marL="0" indent="0">
              <a:buNone/>
            </a:pPr>
            <a:r>
              <a:rPr lang="en-US" dirty="0"/>
              <a:t> </a:t>
            </a:r>
            <a:endParaRPr lang="en-IN" dirty="0"/>
          </a:p>
          <a:p>
            <a:pPr marL="0" indent="0">
              <a:buNone/>
            </a:pPr>
            <a:endParaRPr lang="en-US" dirty="0"/>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90057"/>
            <a:ext cx="10515600" cy="4086905"/>
          </a:xfrm>
        </p:spPr>
        <p:txBody>
          <a:bodyPr>
            <a:normAutofit/>
          </a:bodyPr>
          <a:lstStyle/>
          <a:p>
            <a:pPr marL="0" indent="0" algn="ctr">
              <a:buNone/>
            </a:pPr>
            <a:r>
              <a:rPr lang="en-US" sz="9600" dirty="0">
                <a:latin typeface="Times New Roman" panose="02020603050405020304" pitchFamily="18" charset="0"/>
                <a:cs typeface="Times New Roman" panose="02020603050405020304" pitchFamily="18" charset="0"/>
              </a:rPr>
              <a:t>THANK YOU</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latin typeface="Times New Roman" panose="02020603050405020304" pitchFamily="18" charset="0"/>
                <a:cs typeface="Times New Roman" panose="02020603050405020304" pitchFamily="18" charset="0"/>
              </a:rPr>
              <a:t/>
            </a: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 Data Set Description:</a:t>
            </a:r>
            <a:r>
              <a:rPr lang="en-IN" dirty="0"/>
              <a:t/>
            </a:r>
            <a:br>
              <a:rPr lang="en-IN" dirty="0"/>
            </a:br>
            <a:endParaRPr lang="en-IN" dirty="0"/>
          </a:p>
        </p:txBody>
      </p:sp>
      <p:sp>
        <p:nvSpPr>
          <p:cNvPr id="3" name="TextBox 2"/>
          <p:cNvSpPr txBox="1"/>
          <p:nvPr/>
        </p:nvSpPr>
        <p:spPr>
          <a:xfrm>
            <a:off x="577516" y="1799924"/>
            <a:ext cx="9394257" cy="2246769"/>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Contains 855969 rows and 73 columns.</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response variable is </a:t>
            </a:r>
            <a:r>
              <a:rPr lang="en-IN" sz="2800" b="1" dirty="0" err="1">
                <a:latin typeface="Times New Roman" panose="02020603050405020304" pitchFamily="18" charset="0"/>
                <a:cs typeface="Times New Roman" panose="02020603050405020304" pitchFamily="18" charset="0"/>
              </a:rPr>
              <a:t>default_ind</a:t>
            </a:r>
            <a:r>
              <a:rPr lang="en-IN" sz="2800" b="1"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as </a:t>
            </a:r>
            <a:r>
              <a:rPr lang="en-IN" sz="2800" b="1" dirty="0">
                <a:latin typeface="Times New Roman" panose="02020603050405020304" pitchFamily="18" charset="0"/>
                <a:cs typeface="Times New Roman" panose="02020603050405020304" pitchFamily="18" charset="0"/>
              </a:rPr>
              <a:t>0</a:t>
            </a:r>
            <a:r>
              <a:rPr lang="en-IN" sz="2800" dirty="0">
                <a:latin typeface="Times New Roman" panose="02020603050405020304" pitchFamily="18" charset="0"/>
                <a:cs typeface="Times New Roman" panose="02020603050405020304" pitchFamily="18" charset="0"/>
              </a:rPr>
              <a:t> for </a:t>
            </a:r>
            <a:r>
              <a:rPr lang="en-IN" sz="2800" b="1" dirty="0">
                <a:latin typeface="Times New Roman" panose="02020603050405020304" pitchFamily="18" charset="0"/>
                <a:cs typeface="Times New Roman" panose="02020603050405020304" pitchFamily="18" charset="0"/>
              </a:rPr>
              <a:t>Non-Default </a:t>
            </a:r>
            <a:r>
              <a:rPr lang="en-IN" sz="2800" dirty="0">
                <a:latin typeface="Times New Roman" panose="02020603050405020304" pitchFamily="18" charset="0"/>
                <a:cs typeface="Times New Roman" panose="02020603050405020304" pitchFamily="18" charset="0"/>
              </a:rPr>
              <a:t>and </a:t>
            </a:r>
            <a:r>
              <a:rPr lang="en-IN" sz="2800" b="1" dirty="0">
                <a:latin typeface="Times New Roman" panose="02020603050405020304" pitchFamily="18" charset="0"/>
                <a:cs typeface="Times New Roman" panose="02020603050405020304" pitchFamily="18" charset="0"/>
              </a:rPr>
              <a:t>1 </a:t>
            </a:r>
            <a:r>
              <a:rPr lang="en-IN" sz="2800" dirty="0">
                <a:latin typeface="Times New Roman" panose="02020603050405020304" pitchFamily="18" charset="0"/>
                <a:cs typeface="Times New Roman" panose="02020603050405020304" pitchFamily="18" charset="0"/>
              </a:rPr>
              <a:t>for </a:t>
            </a:r>
            <a:r>
              <a:rPr lang="en-IN" sz="2800" b="1" dirty="0">
                <a:latin typeface="Times New Roman" panose="02020603050405020304" pitchFamily="18" charset="0"/>
                <a:cs typeface="Times New Roman" panose="02020603050405020304" pitchFamily="18" charset="0"/>
              </a:rPr>
              <a:t>Default</a:t>
            </a:r>
            <a:r>
              <a:rPr lang="en-IN" sz="2800" dirty="0" smtClean="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r>
              <a:rPr lang="en-IN" sz="2800" dirty="0"/>
              <a:t> </a:t>
            </a:r>
          </a:p>
          <a:p>
            <a:pPr marL="457200" indent="-457200">
              <a:buFont typeface="Arial" panose="020B0604020202020204" pitchFamily="34" charset="0"/>
              <a:buChar char="•"/>
            </a:pPr>
            <a:endParaRPr lang="en-IN" sz="2800" dirty="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0656"/>
          </a:xfrm>
        </p:spPr>
        <p:txBody>
          <a:bodyPr>
            <a:normAutofit fontScale="90000"/>
          </a:bodyPr>
          <a:lstStyle/>
          <a:p>
            <a:r>
              <a:rPr lang="en-IN" b="1" dirty="0"/>
              <a:t/>
            </a:r>
            <a:br>
              <a:rPr lang="en-IN" b="1" dirty="0"/>
            </a:br>
            <a:r>
              <a:rPr lang="en-IN" b="1" dirty="0"/>
              <a:t/>
            </a:r>
            <a:br>
              <a:rPr lang="en-IN" b="1" dirty="0"/>
            </a:br>
            <a:r>
              <a:rPr lang="en-IN" b="1" dirty="0"/>
              <a:t/>
            </a:r>
            <a:br>
              <a:rPr lang="en-IN" b="1" dirty="0"/>
            </a:br>
            <a:r>
              <a:rPr lang="en-IN" b="1" dirty="0"/>
              <a:t/>
            </a:r>
            <a:br>
              <a:rPr lang="en-IN" b="1" dirty="0"/>
            </a:br>
            <a:r>
              <a:rPr lang="en-IN" b="1" dirty="0"/>
              <a:t/>
            </a:r>
            <a:br>
              <a:rPr lang="en-IN" b="1" dirty="0"/>
            </a:br>
            <a:r>
              <a:rPr lang="en-IN" b="1" dirty="0"/>
              <a:t/>
            </a:r>
            <a:br>
              <a:rPr lang="en-IN" b="1" dirty="0"/>
            </a:br>
            <a:r>
              <a:rPr lang="en-IN" b="1" dirty="0">
                <a:latin typeface="Times New Roman" panose="02020603050405020304" pitchFamily="18" charset="0"/>
                <a:cs typeface="Times New Roman" panose="02020603050405020304" pitchFamily="18" charset="0"/>
              </a:rPr>
              <a:t>Data Extraction and </a:t>
            </a:r>
            <a:r>
              <a:rPr lang="en-IN" b="1" dirty="0" smtClean="0">
                <a:latin typeface="Times New Roman" panose="02020603050405020304" pitchFamily="18" charset="0"/>
                <a:cs typeface="Times New Roman" panose="02020603050405020304" pitchFamily="18" charset="0"/>
              </a:rPr>
              <a:t>Cleaning</a:t>
            </a:r>
            <a:r>
              <a:rPr lang="en-IN" b="1" dirty="0"/>
              <a:t/>
            </a:r>
            <a:br>
              <a:rPr lang="en-IN" b="1" dirty="0"/>
            </a:br>
            <a:r>
              <a:rPr lang="en-IN" dirty="0"/>
              <a:t/>
            </a:r>
            <a:br>
              <a:rPr lang="en-IN" dirty="0"/>
            </a:br>
            <a:r>
              <a:rPr lang="en-IN" sz="3100" b="1" dirty="0">
                <a:latin typeface="Times New Roman" panose="02020603050405020304" pitchFamily="18" charset="0"/>
                <a:cs typeface="Times New Roman" panose="02020603050405020304" pitchFamily="18" charset="0"/>
              </a:rPr>
              <a:t>MISSING VALUES ANALYSIS</a:t>
            </a:r>
            <a:br>
              <a:rPr lang="en-IN" sz="3100" b="1"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The initial step was to check the missing values in each variable and for a better </a:t>
            </a:r>
            <a:r>
              <a:rPr lang="en-IN" sz="2200" dirty="0" smtClean="0">
                <a:latin typeface="Times New Roman" panose="02020603050405020304" pitchFamily="18" charset="0"/>
                <a:cs typeface="Times New Roman" panose="02020603050405020304" pitchFamily="18" charset="0"/>
              </a:rPr>
              <a:t>view we </a:t>
            </a:r>
            <a:r>
              <a:rPr lang="en-IN" sz="2200" dirty="0">
                <a:latin typeface="Times New Roman" panose="02020603050405020304" pitchFamily="18" charset="0"/>
                <a:cs typeface="Times New Roman" panose="02020603050405020304" pitchFamily="18" charset="0"/>
              </a:rPr>
              <a:t>plotted a   </a:t>
            </a:r>
            <a:r>
              <a:rPr lang="en-IN" sz="2200" dirty="0" err="1">
                <a:latin typeface="Times New Roman" panose="02020603050405020304" pitchFamily="18" charset="0"/>
                <a:cs typeface="Times New Roman" panose="02020603050405020304" pitchFamily="18" charset="0"/>
              </a:rPr>
              <a:t>heatmap</a:t>
            </a:r>
            <a:r>
              <a:rPr lang="en-IN" sz="2200" dirty="0">
                <a:latin typeface="Times New Roman" panose="02020603050405020304" pitchFamily="18" charset="0"/>
                <a:cs typeface="Times New Roman" panose="02020603050405020304" pitchFamily="18" charset="0"/>
              </a:rPr>
              <a:t> of the dataset for visualizing the missing values as shown below.</a:t>
            </a:r>
            <a:br>
              <a:rPr lang="en-IN" sz="2200" dirty="0">
                <a:latin typeface="Times New Roman" panose="02020603050405020304" pitchFamily="18" charset="0"/>
                <a:cs typeface="Times New Roman" panose="02020603050405020304" pitchFamily="18" charset="0"/>
              </a:rPr>
            </a:br>
            <a:r>
              <a:rPr lang="en-IN" sz="2800" dirty="0"/>
              <a:t> </a:t>
            </a:r>
            <a:r>
              <a:rPr lang="en-IN" sz="2800" dirty="0" smtClean="0"/>
              <a:t> </a:t>
            </a:r>
            <a:r>
              <a:rPr lang="en-IN" sz="2800" dirty="0"/>
              <a:t/>
            </a:r>
            <a:br>
              <a:rPr lang="en-IN" sz="2800" dirty="0"/>
            </a:br>
            <a:r>
              <a:rPr lang="en-IN" sz="3100" dirty="0">
                <a:latin typeface="Times New Roman" panose="02020603050405020304" pitchFamily="18" charset="0"/>
                <a:cs typeface="Times New Roman" panose="02020603050405020304" pitchFamily="18" charset="0"/>
              </a:rPr>
              <a:t/>
            </a:r>
            <a:br>
              <a:rPr lang="en-IN" sz="3100" dirty="0">
                <a:latin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011453" y="3063873"/>
            <a:ext cx="9913219" cy="3567931"/>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08520" y="587140"/>
            <a:ext cx="9230629" cy="3744227"/>
          </a:xfrm>
          <a:prstGeom prst="rect">
            <a:avLst/>
          </a:prstGeom>
        </p:spPr>
      </p:pic>
      <p:sp>
        <p:nvSpPr>
          <p:cNvPr id="6" name="Rectangle 5"/>
          <p:cNvSpPr/>
          <p:nvPr/>
        </p:nvSpPr>
        <p:spPr>
          <a:xfrm>
            <a:off x="577514" y="4610501"/>
            <a:ext cx="9461635" cy="1569660"/>
          </a:xfrm>
          <a:prstGeom prst="rect">
            <a:avLst/>
          </a:prstGeom>
        </p:spPr>
        <p:txBody>
          <a:bodyPr wrap="square">
            <a:spAutoFit/>
          </a:bodyPr>
          <a:lstStyle/>
          <a:p>
            <a:pPr>
              <a:spcAft>
                <a:spcPts val="0"/>
              </a:spcAft>
            </a:pPr>
            <a:r>
              <a:rPr lang="en-IN" b="1" dirty="0">
                <a:latin typeface="Times New Roman" panose="02020603050405020304" pitchFamily="18" charset="0"/>
                <a:ea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By comparing the above two </a:t>
            </a:r>
            <a:r>
              <a:rPr lang="en-IN" sz="2400" dirty="0" err="1">
                <a:latin typeface="Times New Roman" panose="02020603050405020304" pitchFamily="18" charset="0"/>
                <a:cs typeface="Times New Roman" panose="02020603050405020304" pitchFamily="18" charset="0"/>
              </a:rPr>
              <a:t>heatmaps</a:t>
            </a:r>
            <a:r>
              <a:rPr lang="en-IN" sz="2400" dirty="0">
                <a:latin typeface="Times New Roman" panose="02020603050405020304" pitchFamily="18" charset="0"/>
                <a:cs typeface="Times New Roman" panose="02020603050405020304" pitchFamily="18" charset="0"/>
              </a:rPr>
              <a:t>, it is clearly seen that the amount of missing values have been reduced drastically</a:t>
            </a:r>
            <a:r>
              <a:rPr lang="en-IN" sz="2400" dirty="0" smtClean="0">
                <a:latin typeface="Times New Roman" panose="02020603050405020304" pitchFamily="18" charset="0"/>
                <a:cs typeface="Times New Roman" panose="02020603050405020304" pitchFamily="18" charset="0"/>
              </a:rPr>
              <a:t>.</a:t>
            </a:r>
          </a:p>
          <a:p>
            <a:pPr>
              <a:spcAft>
                <a:spcPts val="0"/>
              </a:spcAft>
            </a:pPr>
            <a:r>
              <a:rPr lang="en-US" sz="2400" dirty="0"/>
              <a:t>Also the dataset does not consists any duplicate records.</a:t>
            </a:r>
            <a:endParaRPr lang="en-IN" sz="2400" dirty="0">
              <a:latin typeface="Times New Roman" panose="02020603050405020304" pitchFamily="18" charset="0"/>
              <a:cs typeface="Times New Roman" panose="02020603050405020304" pitchFamily="18" charset="0"/>
            </a:endParaRPr>
          </a:p>
          <a:p>
            <a:pPr>
              <a:spcAft>
                <a:spcPts val="0"/>
              </a:spcAf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383" y="751344"/>
            <a:ext cx="5909912" cy="5909310"/>
          </a:xfrm>
          <a:prstGeom prst="rect">
            <a:avLst/>
          </a:prstGeom>
        </p:spPr>
        <p:txBody>
          <a:bodyPr wrap="square">
            <a:spAutoFit/>
          </a:bodyPr>
          <a:lstStyle/>
          <a:p>
            <a:pPr>
              <a:spcAft>
                <a:spcPts val="0"/>
              </a:spcAft>
            </a:pPr>
            <a:r>
              <a:rPr lang="en-IN" dirty="0">
                <a:latin typeface="Times New Roman" panose="02020603050405020304" pitchFamily="18" charset="0"/>
                <a:ea typeface="Times New Roman" panose="02020603050405020304" pitchFamily="18" charset="0"/>
              </a:rPr>
              <a:t> </a:t>
            </a:r>
            <a:r>
              <a:rPr lang="en-IN" b="1" dirty="0">
                <a:latin typeface="Times New Roman" panose="02020603050405020304" pitchFamily="18" charset="0"/>
                <a:ea typeface="Calibri" panose="020F0502020204030204" pitchFamily="34" charset="0"/>
              </a:rPr>
              <a:t>The next step was to drop the following irrelevant variables with proper reasoning</a:t>
            </a:r>
            <a:endParaRPr lang="en-IN" dirty="0">
              <a:latin typeface="Times New Roman" panose="02020603050405020304" pitchFamily="18" charset="0"/>
              <a:ea typeface="Calibri" panose="020F0502020204030204" pitchFamily="34" charset="0"/>
            </a:endParaRPr>
          </a:p>
          <a:p>
            <a:pPr>
              <a:spcAft>
                <a:spcPts val="0"/>
              </a:spcAft>
            </a:pPr>
            <a:endParaRPr lang="en-IN" dirty="0">
              <a:latin typeface="Times New Roman" panose="02020603050405020304" pitchFamily="18" charset="0"/>
              <a:ea typeface="Times New Roman" panose="02020603050405020304" pitchFamily="18" charset="0"/>
            </a:endParaRPr>
          </a:p>
          <a:p>
            <a:pPr marL="342900" lvl="0" indent="-342900">
              <a:spcAft>
                <a:spcPts val="0"/>
              </a:spcAft>
              <a:buSzPts val="1000"/>
              <a:buFont typeface="Symbol" panose="05050102010706020507" pitchFamily="18" charset="2"/>
              <a:buChar char=""/>
              <a:tabLst>
                <a:tab pos="457200" algn="l"/>
              </a:tabLst>
            </a:pPr>
            <a:r>
              <a:rPr lang="en-IN" b="1" dirty="0">
                <a:solidFill>
                  <a:srgbClr val="000000"/>
                </a:solidFill>
                <a:latin typeface="Times New Roman" panose="02020603050405020304" pitchFamily="18" charset="0"/>
                <a:ea typeface="Times New Roman" panose="02020603050405020304" pitchFamily="18" charset="0"/>
              </a:rPr>
              <a:t>id and </a:t>
            </a:r>
            <a:r>
              <a:rPr lang="en-IN" b="1" dirty="0" err="1">
                <a:solidFill>
                  <a:srgbClr val="000000"/>
                </a:solidFill>
                <a:latin typeface="Times New Roman" panose="02020603050405020304" pitchFamily="18" charset="0"/>
                <a:ea typeface="Times New Roman" panose="02020603050405020304" pitchFamily="18" charset="0"/>
              </a:rPr>
              <a:t>member_id</a:t>
            </a:r>
            <a:r>
              <a:rPr lang="en-IN" dirty="0">
                <a:solidFill>
                  <a:srgbClr val="000000"/>
                </a:solidFill>
                <a:latin typeface="Times New Roman" panose="02020603050405020304" pitchFamily="18" charset="0"/>
                <a:ea typeface="Times New Roman" panose="02020603050405020304" pitchFamily="18" charset="0"/>
              </a:rPr>
              <a:t> ==&gt; id and </a:t>
            </a:r>
            <a:r>
              <a:rPr lang="en-IN" dirty="0" err="1">
                <a:solidFill>
                  <a:srgbClr val="000000"/>
                </a:solidFill>
                <a:latin typeface="Times New Roman" panose="02020603050405020304" pitchFamily="18" charset="0"/>
                <a:ea typeface="Times New Roman" panose="02020603050405020304" pitchFamily="18" charset="0"/>
              </a:rPr>
              <a:t>member_id</a:t>
            </a:r>
            <a:r>
              <a:rPr lang="en-IN" dirty="0">
                <a:solidFill>
                  <a:srgbClr val="000000"/>
                </a:solidFill>
                <a:latin typeface="Times New Roman" panose="02020603050405020304" pitchFamily="18" charset="0"/>
                <a:ea typeface="Times New Roman" panose="02020603050405020304" pitchFamily="18" charset="0"/>
              </a:rPr>
              <a:t> are all unique which is a bit misleading. So every record is a unique customer</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application_type</a:t>
            </a:r>
            <a:r>
              <a:rPr lang="en-IN" dirty="0">
                <a:solidFill>
                  <a:srgbClr val="000000"/>
                </a:solidFill>
                <a:latin typeface="Times New Roman" panose="02020603050405020304" pitchFamily="18" charset="0"/>
                <a:ea typeface="Times New Roman" panose="02020603050405020304" pitchFamily="18" charset="0"/>
              </a:rPr>
              <a:t> ==&gt; </a:t>
            </a:r>
            <a:r>
              <a:rPr lang="en-IN" dirty="0" err="1">
                <a:solidFill>
                  <a:srgbClr val="000000"/>
                </a:solidFill>
                <a:latin typeface="Times New Roman" panose="02020603050405020304" pitchFamily="18" charset="0"/>
                <a:ea typeface="Times New Roman" panose="02020603050405020304" pitchFamily="18" charset="0"/>
              </a:rPr>
              <a:t>application_type</a:t>
            </a:r>
            <a:r>
              <a:rPr lang="en-IN" dirty="0">
                <a:solidFill>
                  <a:srgbClr val="000000"/>
                </a:solidFill>
                <a:latin typeface="Times New Roman" panose="02020603050405020304" pitchFamily="18" charset="0"/>
                <a:ea typeface="Times New Roman" panose="02020603050405020304" pitchFamily="18" charset="0"/>
              </a:rPr>
              <a:t> is 'INDIVIDUAL' having 855527 records which is 99.94% of the records</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acc_now_delinq</a:t>
            </a:r>
            <a:r>
              <a:rPr lang="en-IN" dirty="0">
                <a:solidFill>
                  <a:srgbClr val="000000"/>
                </a:solidFill>
                <a:latin typeface="Times New Roman" panose="02020603050405020304" pitchFamily="18" charset="0"/>
                <a:ea typeface="Times New Roman" panose="02020603050405020304" pitchFamily="18" charset="0"/>
              </a:rPr>
              <a:t> ==&gt; </a:t>
            </a:r>
            <a:r>
              <a:rPr lang="en-IN" dirty="0" err="1">
                <a:solidFill>
                  <a:srgbClr val="000000"/>
                </a:solidFill>
                <a:latin typeface="Times New Roman" panose="02020603050405020304" pitchFamily="18" charset="0"/>
                <a:ea typeface="Times New Roman" panose="02020603050405020304" pitchFamily="18" charset="0"/>
              </a:rPr>
              <a:t>acc_now_delinq</a:t>
            </a:r>
            <a:r>
              <a:rPr lang="en-IN" dirty="0">
                <a:solidFill>
                  <a:srgbClr val="000000"/>
                </a:solidFill>
                <a:latin typeface="Times New Roman" panose="02020603050405020304" pitchFamily="18" charset="0"/>
                <a:ea typeface="Times New Roman" panose="02020603050405020304" pitchFamily="18" charset="0"/>
              </a:rPr>
              <a:t> is 0 having 852039 records which is 99.5% of the records</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emp_title</a:t>
            </a:r>
            <a:r>
              <a:rPr lang="en-IN" dirty="0">
                <a:solidFill>
                  <a:srgbClr val="000000"/>
                </a:solidFill>
                <a:latin typeface="Times New Roman" panose="02020603050405020304" pitchFamily="18" charset="0"/>
                <a:ea typeface="Times New Roman" panose="02020603050405020304" pitchFamily="18" charset="0"/>
              </a:rPr>
              <a:t> ==&gt; </a:t>
            </a:r>
            <a:r>
              <a:rPr lang="en-IN" dirty="0" err="1">
                <a:solidFill>
                  <a:srgbClr val="000000"/>
                </a:solidFill>
                <a:latin typeface="Times New Roman" panose="02020603050405020304" pitchFamily="18" charset="0"/>
                <a:ea typeface="Times New Roman" panose="02020603050405020304" pitchFamily="18" charset="0"/>
              </a:rPr>
              <a:t>emp_title</a:t>
            </a:r>
            <a:r>
              <a:rPr lang="en-IN" dirty="0">
                <a:solidFill>
                  <a:srgbClr val="000000"/>
                </a:solidFill>
                <a:latin typeface="Times New Roman" panose="02020603050405020304" pitchFamily="18" charset="0"/>
                <a:ea typeface="Times New Roman" panose="02020603050405020304" pitchFamily="18" charset="0"/>
              </a:rPr>
              <a:t> not needed here</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zip_code</a:t>
            </a:r>
            <a:r>
              <a:rPr lang="en-IN" dirty="0">
                <a:solidFill>
                  <a:srgbClr val="000000"/>
                </a:solidFill>
                <a:latin typeface="Times New Roman" panose="02020603050405020304" pitchFamily="18" charset="0"/>
                <a:ea typeface="Times New Roman" panose="02020603050405020304" pitchFamily="18" charset="0"/>
              </a:rPr>
              <a:t> ==&gt; </a:t>
            </a:r>
            <a:r>
              <a:rPr lang="en-IN" dirty="0" err="1">
                <a:solidFill>
                  <a:srgbClr val="000000"/>
                </a:solidFill>
                <a:latin typeface="Times New Roman" panose="02020603050405020304" pitchFamily="18" charset="0"/>
                <a:ea typeface="Times New Roman" panose="02020603050405020304" pitchFamily="18" charset="0"/>
              </a:rPr>
              <a:t>zip_code</a:t>
            </a:r>
            <a:r>
              <a:rPr lang="en-IN" dirty="0">
                <a:solidFill>
                  <a:srgbClr val="000000"/>
                </a:solidFill>
                <a:latin typeface="Times New Roman" panose="02020603050405020304" pitchFamily="18" charset="0"/>
                <a:ea typeface="Times New Roman" panose="02020603050405020304" pitchFamily="18" charset="0"/>
              </a:rPr>
              <a:t> not needed for this level of analysis</a:t>
            </a:r>
          </a:p>
          <a:p>
            <a:pPr marL="342900" lvl="0" indent="-342900">
              <a:spcAft>
                <a:spcPts val="0"/>
              </a:spcAft>
              <a:buSzPts val="1000"/>
              <a:buFont typeface="Symbol" panose="05050102010706020507" pitchFamily="18" charset="2"/>
              <a:buChar char=""/>
              <a:tabLst>
                <a:tab pos="457200" algn="l"/>
              </a:tabLst>
            </a:pPr>
            <a:r>
              <a:rPr lang="en-IN" b="1" dirty="0">
                <a:solidFill>
                  <a:srgbClr val="000000"/>
                </a:solidFill>
                <a:latin typeface="Times New Roman" panose="02020603050405020304" pitchFamily="18" charset="0"/>
                <a:ea typeface="Times New Roman" panose="02020603050405020304" pitchFamily="18" charset="0"/>
              </a:rPr>
              <a:t>title</a:t>
            </a:r>
            <a:r>
              <a:rPr lang="en-IN" dirty="0">
                <a:solidFill>
                  <a:srgbClr val="000000"/>
                </a:solidFill>
                <a:latin typeface="Times New Roman" panose="02020603050405020304" pitchFamily="18" charset="0"/>
                <a:ea typeface="Times New Roman" panose="02020603050405020304" pitchFamily="18" charset="0"/>
              </a:rPr>
              <a:t> ==&gt; title variable because it's a categorical </a:t>
            </a:r>
            <a:r>
              <a:rPr lang="en-IN" dirty="0" err="1">
                <a:solidFill>
                  <a:srgbClr val="000000"/>
                </a:solidFill>
                <a:latin typeface="Times New Roman" panose="02020603050405020304" pitchFamily="18" charset="0"/>
                <a:ea typeface="Times New Roman" panose="02020603050405020304" pitchFamily="18" charset="0"/>
              </a:rPr>
              <a:t>varibale</a:t>
            </a:r>
            <a:r>
              <a:rPr lang="en-IN" dirty="0">
                <a:solidFill>
                  <a:srgbClr val="000000"/>
                </a:solidFill>
                <a:latin typeface="Times New Roman" panose="02020603050405020304" pitchFamily="18" charset="0"/>
                <a:ea typeface="Times New Roman" panose="02020603050405020304" pitchFamily="18" charset="0"/>
              </a:rPr>
              <a:t> with (60991 level)</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earliest_cr_line</a:t>
            </a:r>
            <a:r>
              <a:rPr lang="en-IN" dirty="0">
                <a:solidFill>
                  <a:srgbClr val="000000"/>
                </a:solidFill>
                <a:latin typeface="Times New Roman" panose="02020603050405020304" pitchFamily="18" charset="0"/>
                <a:ea typeface="Times New Roman" panose="02020603050405020304" pitchFamily="18" charset="0"/>
              </a:rPr>
              <a:t> ==&gt; </a:t>
            </a:r>
            <a:r>
              <a:rPr lang="en-IN" dirty="0" err="1">
                <a:solidFill>
                  <a:srgbClr val="000000"/>
                </a:solidFill>
                <a:latin typeface="Times New Roman" panose="02020603050405020304" pitchFamily="18" charset="0"/>
                <a:ea typeface="Times New Roman" panose="02020603050405020304" pitchFamily="18" charset="0"/>
              </a:rPr>
              <a:t>earliest_cr_line</a:t>
            </a:r>
            <a:r>
              <a:rPr lang="en-IN" dirty="0">
                <a:solidFill>
                  <a:srgbClr val="000000"/>
                </a:solidFill>
                <a:latin typeface="Times New Roman" panose="02020603050405020304" pitchFamily="18" charset="0"/>
                <a:ea typeface="Times New Roman" panose="02020603050405020304" pitchFamily="18" charset="0"/>
              </a:rPr>
              <a:t> variable because it's a date </a:t>
            </a:r>
            <a:r>
              <a:rPr lang="en-IN" dirty="0" err="1">
                <a:solidFill>
                  <a:srgbClr val="000000"/>
                </a:solidFill>
                <a:latin typeface="Times New Roman" panose="02020603050405020304" pitchFamily="18" charset="0"/>
                <a:ea typeface="Times New Roman" panose="02020603050405020304" pitchFamily="18" charset="0"/>
              </a:rPr>
              <a:t>varibale</a:t>
            </a:r>
            <a:r>
              <a:rPr lang="en-IN" dirty="0">
                <a:solidFill>
                  <a:srgbClr val="000000"/>
                </a:solidFill>
                <a:latin typeface="Times New Roman" panose="02020603050405020304" pitchFamily="18" charset="0"/>
                <a:ea typeface="Times New Roman" panose="02020603050405020304" pitchFamily="18" charset="0"/>
              </a:rPr>
              <a:t> with (697 level)</a:t>
            </a:r>
          </a:p>
          <a:p>
            <a:pPr marL="342900" lvl="0" indent="-342900">
              <a:spcAft>
                <a:spcPts val="0"/>
              </a:spcAft>
              <a:buSzPts val="1000"/>
              <a:buFont typeface="Symbol" panose="05050102010706020507" pitchFamily="18" charset="2"/>
              <a:buChar char=""/>
              <a:tabLst>
                <a:tab pos="457200" algn="l"/>
              </a:tabLst>
            </a:pPr>
            <a:r>
              <a:rPr lang="en-IN" b="1" dirty="0" err="1">
                <a:solidFill>
                  <a:srgbClr val="000000"/>
                </a:solidFill>
                <a:latin typeface="Times New Roman" panose="02020603050405020304" pitchFamily="18" charset="0"/>
                <a:ea typeface="Times New Roman" panose="02020603050405020304" pitchFamily="18" charset="0"/>
              </a:rPr>
              <a:t>next_pymnt_d</a:t>
            </a:r>
            <a:r>
              <a:rPr lang="en-IN" dirty="0">
                <a:solidFill>
                  <a:srgbClr val="000000"/>
                </a:solidFill>
                <a:latin typeface="Times New Roman" panose="02020603050405020304" pitchFamily="18" charset="0"/>
                <a:ea typeface="Times New Roman" panose="02020603050405020304" pitchFamily="18" charset="0"/>
              </a:rPr>
              <a:t> ==&gt; as per the domain knowledge it is also not imp variable</a:t>
            </a:r>
          </a:p>
          <a:p>
            <a:pPr marL="342900" lvl="0" indent="-342900">
              <a:spcAft>
                <a:spcPts val="0"/>
              </a:spcAft>
              <a:buSzPts val="1000"/>
              <a:buFont typeface="Symbol" panose="05050102010706020507" pitchFamily="18" charset="2"/>
              <a:buChar char=""/>
              <a:tabLst>
                <a:tab pos="457200" algn="l"/>
              </a:tabLst>
            </a:pPr>
            <a:r>
              <a:rPr lang="en-IN" dirty="0">
                <a:solidFill>
                  <a:srgbClr val="000000"/>
                </a:solidFill>
                <a:latin typeface="Times New Roman" panose="02020603050405020304" pitchFamily="18" charset="0"/>
                <a:ea typeface="Times New Roman" panose="02020603050405020304" pitchFamily="18" charset="0"/>
              </a:rPr>
              <a:t>other few variables we deleted according to domain knowledge</a:t>
            </a:r>
            <a:endParaRPr lang="en-IN" dirty="0"/>
          </a:p>
        </p:txBody>
      </p:sp>
      <p:pic>
        <p:nvPicPr>
          <p:cNvPr id="4" name="Picture 3"/>
          <p:cNvPicPr/>
          <p:nvPr/>
        </p:nvPicPr>
        <p:blipFill rotWithShape="1">
          <a:blip r:embed="rId2">
            <a:extLst>
              <a:ext uri="{28A0092B-C50C-407E-A947-70E740481C1C}">
                <a14:useLocalDpi xmlns:a14="http://schemas.microsoft.com/office/drawing/2010/main" val="0"/>
              </a:ext>
            </a:extLst>
          </a:blip>
          <a:srcRect r="39600"/>
          <a:stretch>
            <a:fillRect/>
          </a:stretch>
        </p:blipFill>
        <p:spPr>
          <a:xfrm>
            <a:off x="6516301" y="1155031"/>
            <a:ext cx="5524903" cy="4562375"/>
          </a:xfrm>
          <a:prstGeom prst="rect">
            <a:avLst/>
          </a:prstGeom>
        </p:spPr>
      </p:pic>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6649" y="884533"/>
            <a:ext cx="9221002" cy="707886"/>
          </a:xfrm>
          <a:prstGeom prst="rect">
            <a:avLst/>
          </a:prstGeom>
        </p:spPr>
        <p:txBody>
          <a:bodyPr wrap="square">
            <a:spAutoFit/>
          </a:bodyPr>
          <a:lstStyle/>
          <a:p>
            <a:pPr>
              <a:spcAft>
                <a:spcPts val="0"/>
              </a:spcAft>
            </a:pPr>
            <a:r>
              <a:rPr lang="en-IN" sz="4000" b="1" dirty="0">
                <a:latin typeface="Times New Roman" panose="02020603050405020304" pitchFamily="18" charset="0"/>
                <a:ea typeface="Calibri" panose="020F0502020204030204" pitchFamily="34" charset="0"/>
              </a:rPr>
              <a:t>Variable Transformation</a:t>
            </a:r>
            <a:endParaRPr lang="en-IN" sz="4000" dirty="0">
              <a:latin typeface="Times New Roman" panose="02020603050405020304" pitchFamily="18" charset="0"/>
              <a:ea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973823" y="3069956"/>
            <a:ext cx="9431086" cy="3186465"/>
          </a:xfrm>
          <a:prstGeom prst="rect">
            <a:avLst/>
          </a:prstGeom>
        </p:spPr>
      </p:pic>
      <p:sp>
        <p:nvSpPr>
          <p:cNvPr id="4" name="TextBox 3"/>
          <p:cNvSpPr txBox="1"/>
          <p:nvPr/>
        </p:nvSpPr>
        <p:spPr>
          <a:xfrm>
            <a:off x="973823" y="1944303"/>
            <a:ext cx="8986654" cy="923330"/>
          </a:xfrm>
          <a:prstGeom prst="rect">
            <a:avLst/>
          </a:prstGeom>
          <a:noFill/>
        </p:spPr>
        <p:txBody>
          <a:bodyPr wrap="square" rtlCol="0">
            <a:spAutoFit/>
          </a:bodyPr>
          <a:lstStyle/>
          <a:p>
            <a:r>
              <a:rPr lang="en-IN" dirty="0">
                <a:latin typeface="Times New Roman" panose="02020603050405020304" pitchFamily="18" charset="0"/>
                <a:ea typeface="Calibri" panose="020F0502020204030204" pitchFamily="34" charset="0"/>
              </a:rPr>
              <a:t>Here we have extracted numbers from </a:t>
            </a:r>
            <a:r>
              <a:rPr lang="en-IN" dirty="0" err="1">
                <a:latin typeface="Times New Roman" panose="02020603050405020304" pitchFamily="18" charset="0"/>
                <a:ea typeface="Calibri" panose="020F0502020204030204" pitchFamily="34" charset="0"/>
              </a:rPr>
              <a:t>emp_length</a:t>
            </a:r>
            <a:r>
              <a:rPr lang="en-IN" dirty="0" smtClean="0">
                <a:latin typeface="Times New Roman" panose="02020603050405020304" pitchFamily="18" charset="0"/>
                <a:ea typeface="Calibri" panose="020F0502020204030204" pitchFamily="34" charset="0"/>
              </a:rPr>
              <a:t>.</a:t>
            </a:r>
          </a:p>
          <a:p>
            <a:r>
              <a:rPr lang="en-IN" dirty="0" smtClean="0">
                <a:latin typeface="Times New Roman" panose="02020603050405020304" pitchFamily="18" charset="0"/>
                <a:ea typeface="Calibri" panose="020F0502020204030204" pitchFamily="34" charset="0"/>
              </a:rPr>
              <a:t> </a:t>
            </a:r>
            <a:r>
              <a:rPr lang="en-IN" dirty="0">
                <a:latin typeface="Times New Roman" panose="02020603050405020304" pitchFamily="18" charset="0"/>
                <a:ea typeface="Calibri" panose="020F0502020204030204" pitchFamily="34" charset="0"/>
              </a:rPr>
              <a:t>If emp_length==10+ years then we leave it as 10 </a:t>
            </a:r>
            <a:r>
              <a:rPr lang="en-IN" dirty="0" smtClean="0">
                <a:latin typeface="Times New Roman" panose="02020603050405020304" pitchFamily="18" charset="0"/>
                <a:ea typeface="Calibri" panose="020F0502020204030204" pitchFamily="34" charset="0"/>
              </a:rPr>
              <a:t>&amp; </a:t>
            </a:r>
            <a:r>
              <a:rPr lang="en-IN" dirty="0">
                <a:latin typeface="Times New Roman" panose="02020603050405020304" pitchFamily="18" charset="0"/>
                <a:ea typeface="Calibri" panose="020F0502020204030204" pitchFamily="34" charset="0"/>
              </a:rPr>
              <a:t>similarly for other observations too.</a:t>
            </a:r>
            <a:endParaRPr lang="en-IN" dirty="0">
              <a:latin typeface="Times New Roman" panose="02020603050405020304" pitchFamily="18" charset="0"/>
              <a:ea typeface="Times New Roman" panose="02020603050405020304" pitchFamily="18" charset="0"/>
            </a:endParaRPr>
          </a:p>
          <a:p>
            <a:endParaRPr lang="en-IN" dirty="0"/>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6811" y="538415"/>
            <a:ext cx="7777213" cy="707886"/>
          </a:xfrm>
          <a:prstGeom prst="rect">
            <a:avLst/>
          </a:prstGeom>
        </p:spPr>
        <p:txBody>
          <a:bodyPr wrap="square">
            <a:spAutoFit/>
          </a:bodyPr>
          <a:lstStyle/>
          <a:p>
            <a:pPr>
              <a:spcAft>
                <a:spcPts val="0"/>
              </a:spcAft>
            </a:pPr>
            <a:r>
              <a:rPr lang="en-IN" sz="4000" b="1" dirty="0">
                <a:solidFill>
                  <a:srgbClr val="000000"/>
                </a:solidFill>
                <a:latin typeface="Times New Roman" panose="02020603050405020304" pitchFamily="18" charset="0"/>
                <a:ea typeface="Times New Roman" panose="02020603050405020304" pitchFamily="18" charset="0"/>
              </a:rPr>
              <a:t>Detecting the Outliers</a:t>
            </a:r>
            <a:endParaRPr lang="en-IN" sz="4000" dirty="0">
              <a:latin typeface="Times New Roman" panose="02020603050405020304" pitchFamily="18" charset="0"/>
              <a:ea typeface="Times New Roman" panose="02020603050405020304" pitchFamily="18" charset="0"/>
            </a:endParaRPr>
          </a:p>
        </p:txBody>
      </p:sp>
      <p:sp>
        <p:nvSpPr>
          <p:cNvPr id="3" name="TextBox 2"/>
          <p:cNvSpPr txBox="1"/>
          <p:nvPr/>
        </p:nvSpPr>
        <p:spPr>
          <a:xfrm>
            <a:off x="782118" y="1490905"/>
            <a:ext cx="9375007" cy="1200329"/>
          </a:xfrm>
          <a:prstGeom prst="rect">
            <a:avLst/>
          </a:prstGeom>
          <a:noFill/>
        </p:spPr>
        <p:txBody>
          <a:bodyPr wrap="square" rtlCol="0">
            <a:spAutoFit/>
          </a:bodyPr>
          <a:lstStyle/>
          <a:p>
            <a:r>
              <a:rPr lang="en-IN" dirty="0">
                <a:latin typeface="Times New Roman" panose="02020603050405020304" pitchFamily="18" charset="0"/>
                <a:ea typeface="Calibri" panose="020F0502020204030204" pitchFamily="34" charset="0"/>
              </a:rPr>
              <a:t>Here we generated the Boxplot for all the numeric variables where we found that two variables revol_util , dti have single observations that are too far away from the remaining data.</a:t>
            </a:r>
          </a:p>
          <a:p>
            <a:endParaRPr lang="en-IN" dirty="0">
              <a:latin typeface="Times New Roman" panose="02020603050405020304" pitchFamily="18" charset="0"/>
              <a:ea typeface="Times New Roman" panose="02020603050405020304" pitchFamily="18" charset="0"/>
            </a:endParaRPr>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82118" y="2570079"/>
            <a:ext cx="4306436" cy="21463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837789" y="2570079"/>
            <a:ext cx="4432367" cy="2146300"/>
          </a:xfrm>
          <a:prstGeom prst="rect">
            <a:avLst/>
          </a:prstGeom>
        </p:spPr>
      </p:pic>
      <p:sp>
        <p:nvSpPr>
          <p:cNvPr id="7" name="Rectangle 6"/>
          <p:cNvSpPr/>
          <p:nvPr/>
        </p:nvSpPr>
        <p:spPr>
          <a:xfrm>
            <a:off x="766811" y="5056889"/>
            <a:ext cx="9387840" cy="1476375"/>
          </a:xfrm>
          <a:prstGeom prst="rect">
            <a:avLst/>
          </a:prstGeom>
        </p:spPr>
        <p:txBody>
          <a:bodyPr wrap="square">
            <a:spAutoFit/>
          </a:bodyPr>
          <a:lstStyle/>
          <a:p>
            <a:pPr>
              <a:spcAft>
                <a:spcPts val="0"/>
              </a:spcAft>
            </a:pPr>
            <a:r>
              <a:rPr lang="en-IN" dirty="0">
                <a:solidFill>
                  <a:srgbClr val="000000"/>
                </a:solidFill>
                <a:latin typeface="Times New Roman" panose="02020603050405020304" pitchFamily="18" charset="0"/>
                <a:ea typeface="Times New Roman" panose="02020603050405020304" pitchFamily="18" charset="0"/>
              </a:rPr>
              <a:t>revol_util  has only one value above 193 and that is 892 and dti has only one value above 1093 which is 9999. So, we removed those 2 observations.</a:t>
            </a:r>
          </a:p>
          <a:p>
            <a:pPr>
              <a:spcAft>
                <a:spcPts val="0"/>
              </a:spcAft>
            </a:pPr>
            <a:endParaRPr lang="en-IN" dirty="0">
              <a:solidFill>
                <a:srgbClr val="000000"/>
              </a:solidFill>
              <a:effectLst/>
              <a:latin typeface="Times New Roman" panose="02020603050405020304" pitchFamily="18" charset="0"/>
              <a:ea typeface="Times New Roman" panose="02020603050405020304" pitchFamily="18" charset="0"/>
            </a:endParaRPr>
          </a:p>
          <a:p>
            <a:r>
              <a:rPr lang="en-IN" dirty="0"/>
              <a:t>The remaining missing values present are treated by using </a:t>
            </a:r>
            <a:r>
              <a:rPr lang="en-IN" b="1" dirty="0"/>
              <a:t>Mean </a:t>
            </a:r>
            <a:r>
              <a:rPr lang="en-IN" dirty="0"/>
              <a:t>and </a:t>
            </a:r>
            <a:r>
              <a:rPr lang="en-IN" b="1" dirty="0"/>
              <a:t>Mode.</a:t>
            </a:r>
            <a:endParaRPr lang="en-IN" dirty="0"/>
          </a:p>
          <a:p>
            <a:pPr>
              <a:spcAft>
                <a:spcPts val="0"/>
              </a:spcAft>
            </a:pP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1167</Words>
  <Application>Microsoft Office PowerPoint</Application>
  <PresentationFormat>Widescreen</PresentationFormat>
  <Paragraphs>125</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SimSun</vt:lpstr>
      <vt:lpstr>Arial</vt:lpstr>
      <vt:lpstr>Bahnschrift Light Condensed</vt:lpstr>
      <vt:lpstr>Calibri</vt:lpstr>
      <vt:lpstr>Calibri Light</vt:lpstr>
      <vt:lpstr>Cambria</vt:lpstr>
      <vt:lpstr>Symbol</vt:lpstr>
      <vt:lpstr>Times New Roman</vt:lpstr>
      <vt:lpstr>Verdana</vt:lpstr>
      <vt:lpstr>Office Theme</vt:lpstr>
      <vt:lpstr>PowerPoint Presentation</vt:lpstr>
      <vt:lpstr>OBJECTIVE</vt:lpstr>
      <vt:lpstr>PowerPoint Presentation</vt:lpstr>
      <vt:lpstr>  Data Set Description: </vt:lpstr>
      <vt:lpstr>      Data Extraction and Cleaning  MISSING VALUES ANALYSIS The initial step was to check the missing values in each variable and for a better view we plotted a   heatmap of the dataset for visualizing the missing values as shown below.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devdatta supnekar</dc:creator>
  <cp:lastModifiedBy>it360</cp:lastModifiedBy>
  <cp:revision>83</cp:revision>
  <dcterms:created xsi:type="dcterms:W3CDTF">2019-06-27T10:19:00Z</dcterms:created>
  <dcterms:modified xsi:type="dcterms:W3CDTF">2021-02-24T23:50:01Z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1033-11.2.0.9984</vt:lpwstr>
  </property>
</Properties>
</file>